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9" r:id="rId3"/>
    <p:sldId id="265" r:id="rId4"/>
    <p:sldId id="266" r:id="rId5"/>
    <p:sldId id="269" r:id="rId6"/>
    <p:sldId id="267" r:id="rId7"/>
    <p:sldId id="268" r:id="rId8"/>
    <p:sldId id="274" r:id="rId9"/>
    <p:sldId id="288" r:id="rId10"/>
    <p:sldId id="281" r:id="rId11"/>
    <p:sldId id="287" r:id="rId12"/>
    <p:sldId id="270" r:id="rId13"/>
    <p:sldId id="286" r:id="rId14"/>
    <p:sldId id="271" r:id="rId15"/>
    <p:sldId id="272" r:id="rId16"/>
    <p:sldId id="275" r:id="rId17"/>
    <p:sldId id="277" r:id="rId18"/>
    <p:sldId id="278" r:id="rId19"/>
    <p:sldId id="293" r:id="rId20"/>
    <p:sldId id="279" r:id="rId21"/>
    <p:sldId id="289" r:id="rId22"/>
    <p:sldId id="284" r:id="rId23"/>
    <p:sldId id="291" r:id="rId24"/>
    <p:sldId id="285" r:id="rId25"/>
    <p:sldId id="290" r:id="rId26"/>
    <p:sldId id="283" r:id="rId27"/>
    <p:sldId id="260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1pPr>
    <a:lvl2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2pPr>
    <a:lvl3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3pPr>
    <a:lvl4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4pPr>
    <a:lvl5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5pPr>
    <a:lvl6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6pPr>
    <a:lvl7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7pPr>
    <a:lvl8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8pPr>
    <a:lvl9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0343E"/>
    <a:srgbClr val="3C3C4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50163E-3F52-429B-934C-6BB306A480CD}" v="2315" dt="2019-05-11T16:24:31.354"/>
    <p1510:client id="{BCA00390-C53E-4421-B7DE-92927AA11E18}" v="2509" dt="2019-05-11T11:46:21.849"/>
    <p1510:client id="{C0DF3B4A-78D4-43D6-A641-DED0B9C0CD90}" v="394" dt="2019-05-10T18:37:52.036"/>
    <p1510:client id="{DB9AC367-B2FE-4475-8A4A-BF895D21CE37}" v="1970" dt="2019-05-10T18:55:59.62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6ABA9C"/>
        </a:fontRef>
        <a:srgbClr val="6ABA9C"/>
      </a:tcTxStyle>
      <a:tcStyle>
        <a:tcBdr>
          <a:left>
            <a:ln w="12700" cap="flat">
              <a:solidFill>
                <a:srgbClr val="3C3C4C"/>
              </a:solidFill>
              <a:prstDash val="solid"/>
              <a:round/>
            </a:ln>
          </a:left>
          <a:right>
            <a:ln w="12700" cap="flat">
              <a:solidFill>
                <a:srgbClr val="3C3C4C"/>
              </a:solidFill>
              <a:prstDash val="solid"/>
              <a:round/>
            </a:ln>
          </a:right>
          <a:top>
            <a:ln w="12700" cap="flat">
              <a:solidFill>
                <a:srgbClr val="3C3C4C"/>
              </a:solidFill>
              <a:prstDash val="solid"/>
              <a:round/>
            </a:ln>
          </a:top>
          <a:bottom>
            <a:ln w="12700" cap="flat">
              <a:solidFill>
                <a:srgbClr val="3C3C4C"/>
              </a:solidFill>
              <a:prstDash val="solid"/>
              <a:round/>
            </a:ln>
          </a:bottom>
          <a:insideH>
            <a:ln w="12700" cap="flat">
              <a:solidFill>
                <a:srgbClr val="3C3C4C"/>
              </a:solidFill>
              <a:prstDash val="solid"/>
              <a:round/>
            </a:ln>
          </a:insideH>
          <a:insideV>
            <a:ln w="12700" cap="flat">
              <a:solidFill>
                <a:srgbClr val="3C3C4C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Ref idx="minor">
          <a:srgbClr val="3C3C4C"/>
        </a:fontRef>
        <a:srgbClr val="3C3C4C"/>
      </a:tcTxStyle>
      <a:tcStyle>
        <a:tcBdr>
          <a:left>
            <a:ln w="12700" cap="flat">
              <a:solidFill>
                <a:srgbClr val="3C3C4C"/>
              </a:solidFill>
              <a:prstDash val="solid"/>
              <a:round/>
            </a:ln>
          </a:left>
          <a:right>
            <a:ln w="12700" cap="flat">
              <a:solidFill>
                <a:srgbClr val="3C3C4C"/>
              </a:solidFill>
              <a:prstDash val="solid"/>
              <a:round/>
            </a:ln>
          </a:right>
          <a:top>
            <a:ln w="12700" cap="flat">
              <a:solidFill>
                <a:srgbClr val="3C3C4C"/>
              </a:solidFill>
              <a:prstDash val="solid"/>
              <a:round/>
            </a:ln>
          </a:top>
          <a:bottom>
            <a:ln w="12700" cap="flat">
              <a:solidFill>
                <a:srgbClr val="3C3C4C"/>
              </a:solidFill>
              <a:prstDash val="solid"/>
              <a:round/>
            </a:ln>
          </a:bottom>
          <a:insideH>
            <a:ln w="12700" cap="flat">
              <a:solidFill>
                <a:srgbClr val="3C3C4C"/>
              </a:solidFill>
              <a:prstDash val="solid"/>
              <a:round/>
            </a:ln>
          </a:insideH>
          <a:insideV>
            <a:ln w="12700" cap="flat">
              <a:solidFill>
                <a:srgbClr val="3C3C4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3C3C4C"/>
        </a:fontRef>
        <a:srgbClr val="3C3C4C"/>
      </a:tcTxStyle>
      <a:tcStyle>
        <a:tcBdr>
          <a:left>
            <a:ln w="12700" cap="flat">
              <a:solidFill>
                <a:srgbClr val="3C3C4C"/>
              </a:solidFill>
              <a:prstDash val="solid"/>
              <a:round/>
            </a:ln>
          </a:left>
          <a:right>
            <a:ln w="12700" cap="flat">
              <a:solidFill>
                <a:srgbClr val="3C3C4C"/>
              </a:solidFill>
              <a:prstDash val="solid"/>
              <a:round/>
            </a:ln>
          </a:right>
          <a:top>
            <a:ln w="38100" cap="flat">
              <a:solidFill>
                <a:srgbClr val="3C3C4C"/>
              </a:solidFill>
              <a:prstDash val="solid"/>
              <a:round/>
            </a:ln>
          </a:top>
          <a:bottom>
            <a:ln w="12700" cap="flat">
              <a:solidFill>
                <a:srgbClr val="3C3C4C"/>
              </a:solidFill>
              <a:prstDash val="solid"/>
              <a:round/>
            </a:ln>
          </a:bottom>
          <a:insideH>
            <a:ln w="12700" cap="flat">
              <a:solidFill>
                <a:srgbClr val="3C3C4C"/>
              </a:solidFill>
              <a:prstDash val="solid"/>
              <a:round/>
            </a:ln>
          </a:insideH>
          <a:insideV>
            <a:ln w="12700" cap="flat">
              <a:solidFill>
                <a:srgbClr val="3C3C4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3C3C4C"/>
        </a:fontRef>
        <a:srgbClr val="3C3C4C"/>
      </a:tcTxStyle>
      <a:tcStyle>
        <a:tcBdr>
          <a:left>
            <a:ln w="12700" cap="flat">
              <a:solidFill>
                <a:srgbClr val="3C3C4C"/>
              </a:solidFill>
              <a:prstDash val="solid"/>
              <a:round/>
            </a:ln>
          </a:left>
          <a:right>
            <a:ln w="12700" cap="flat">
              <a:solidFill>
                <a:srgbClr val="3C3C4C"/>
              </a:solidFill>
              <a:prstDash val="solid"/>
              <a:round/>
            </a:ln>
          </a:right>
          <a:top>
            <a:ln w="12700" cap="flat">
              <a:solidFill>
                <a:srgbClr val="3C3C4C"/>
              </a:solidFill>
              <a:prstDash val="solid"/>
              <a:round/>
            </a:ln>
          </a:top>
          <a:bottom>
            <a:ln w="38100" cap="flat">
              <a:solidFill>
                <a:srgbClr val="3C3C4C"/>
              </a:solidFill>
              <a:prstDash val="solid"/>
              <a:round/>
            </a:ln>
          </a:bottom>
          <a:insideH>
            <a:ln w="12700" cap="flat">
              <a:solidFill>
                <a:srgbClr val="3C3C4C"/>
              </a:solidFill>
              <a:prstDash val="solid"/>
              <a:round/>
            </a:ln>
          </a:insideH>
          <a:insideV>
            <a:ln w="12700" cap="flat">
              <a:solidFill>
                <a:srgbClr val="3C3C4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381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381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381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381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381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381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6ABA9C"/>
        </a:fontRef>
        <a:srgbClr val="6ABA9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F3EF"/>
          </a:solidFill>
        </a:fill>
      </a:tcStyle>
    </a:wholeTbl>
    <a:band2H>
      <a:tcTxStyle/>
      <a:tcStyle>
        <a:tcBdr/>
        <a:fill>
          <a:solidFill>
            <a:srgbClr val="6ABA9C"/>
          </a:solidFill>
        </a:fill>
      </a:tcStyle>
    </a:band2H>
    <a:firstCol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6ABA9C"/>
              </a:solidFill>
              <a:prstDash val="solid"/>
              <a:round/>
            </a:ln>
          </a:top>
          <a:bottom>
            <a:ln w="254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ABA9C"/>
          </a:solidFill>
        </a:fill>
      </a:tcStyle>
    </a:lastRow>
    <a:fir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6ABA9C"/>
              </a:solidFill>
              <a:prstDash val="solid"/>
              <a:round/>
            </a:ln>
          </a:top>
          <a:bottom>
            <a:ln w="254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rgbClr val="D3E6DE"/>
          </a:solidFill>
        </a:fill>
      </a:tcStyle>
    </a:wholeTbl>
    <a:band2H>
      <a:tcTxStyle/>
      <a:tcStyle>
        <a:tcBdr/>
        <a:fill>
          <a:solidFill>
            <a:srgbClr val="EAF3EF"/>
          </a:solidFill>
        </a:fill>
      </a:tcStyle>
    </a:band2H>
    <a:firstCol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rgbClr val="6ABA9C"/>
          </a:solidFill>
        </a:fill>
      </a:tcStyle>
    </a:firstCol>
    <a:la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381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rgbClr val="6ABA9C"/>
          </a:solidFill>
        </a:fill>
      </a:tcStyle>
    </a:lastRow>
    <a:fir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381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rgbClr val="6ABA9C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8" autoAdjust="0"/>
    <p:restoredTop sz="80836" autoAdjust="0"/>
  </p:normalViewPr>
  <p:slideViewPr>
    <p:cSldViewPr snapToGrid="0">
      <p:cViewPr varScale="1">
        <p:scale>
          <a:sx n="58" d="100"/>
          <a:sy n="58" d="100"/>
        </p:scale>
        <p:origin x="1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000318716041397"/>
          <c:y val="6.7492060344660362E-2"/>
          <c:w val="0.48495917541334127"/>
          <c:h val="0.7083699068344429"/>
        </c:manualLayout>
      </c:layout>
      <c:pieChart>
        <c:varyColors val="1"/>
        <c:ser>
          <c:idx val="0"/>
          <c:order val="0"/>
          <c:tx>
            <c:strRef>
              <c:f>Arkusz1!$B$1</c:f>
              <c:strCache>
                <c:ptCount val="1"/>
                <c:pt idx="0">
                  <c:v>Wdrożenia oprogramowania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454-4EFD-B2B2-701470D68A7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454-4EFD-B2B2-701470D68A7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454-4EFD-B2B2-701470D68A7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454-4EFD-B2B2-701470D68A7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45%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454-4EFD-B2B2-701470D68A73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200" b="0" i="0" u="none" strike="noStrike" kern="1200" baseline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>
                        <a:solidFill>
                          <a:srgbClr val="FFFFFF"/>
                        </a:solidFill>
                      </a:rPr>
                      <a:t>55%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454-4EFD-B2B2-701470D68A7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Arkusz1!$A$2:$A$3</c:f>
              <c:strCache>
                <c:ptCount val="2"/>
                <c:pt idx="0">
                  <c:v>Revit + Robot</c:v>
                </c:pt>
                <c:pt idx="1">
                  <c:v>Brak </c:v>
                </c:pt>
              </c:strCache>
            </c:strRef>
          </c:cat>
          <c:val>
            <c:numRef>
              <c:f>Arkusz1!$B$2:$B$3</c:f>
              <c:numCache>
                <c:formatCode>General</c:formatCode>
                <c:ptCount val="2"/>
                <c:pt idx="0">
                  <c:v>5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454-4EFD-B2B2-701470D68A7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</c:legendEntry>
      <c:layout>
        <c:manualLayout>
          <c:xMode val="edge"/>
          <c:yMode val="edge"/>
          <c:x val="0.35721947968323164"/>
          <c:y val="0.80247769910564026"/>
          <c:w val="0.2855609764797441"/>
          <c:h val="4.40002762515587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1pPr>
    <a:lvl2pPr indent="2286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2pPr>
    <a:lvl3pPr indent="4572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3pPr>
    <a:lvl4pPr indent="6858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4pPr>
    <a:lvl5pPr indent="9144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5pPr>
    <a:lvl6pPr indent="11430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6pPr>
    <a:lvl7pPr indent="13716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7pPr>
    <a:lvl8pPr indent="16002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8pPr>
    <a:lvl9pPr indent="18288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/>
              <a:t>przesłanie</a:t>
            </a:r>
          </a:p>
        </p:txBody>
      </p:sp>
    </p:spTree>
    <p:extLst>
      <p:ext uri="{BB962C8B-B14F-4D97-AF65-F5344CB8AC3E}">
        <p14:creationId xmlns:p14="http://schemas.microsoft.com/office/powerpoint/2010/main" val="212208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/>
              <a:t>Dopowiedzieć że mamy członków na WA PW i w warszawskim technikum budowlanym</a:t>
            </a:r>
          </a:p>
        </p:txBody>
      </p:sp>
    </p:spTree>
    <p:extLst>
      <p:ext uri="{BB962C8B-B14F-4D97-AF65-F5344CB8AC3E}">
        <p14:creationId xmlns:p14="http://schemas.microsoft.com/office/powerpoint/2010/main" val="4261854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2800">
                <a:effectLst/>
                <a:latin typeface="+mj-lt"/>
                <a:ea typeface="+mj-ea"/>
                <a:cs typeface="+mj-cs"/>
                <a:sym typeface="Times New Roman"/>
              </a:rPr>
              <a:t>Wiemy, że BIM to nie REVIT, BIM to informacje, schematy, typy danych</a:t>
            </a:r>
          </a:p>
          <a:p>
            <a:r>
              <a:rPr lang="pl-PL" sz="2800">
                <a:effectLst/>
                <a:latin typeface="+mj-lt"/>
                <a:ea typeface="+mj-ea"/>
                <a:cs typeface="+mj-cs"/>
                <a:sym typeface="Times New Roman"/>
              </a:rPr>
              <a:t>Szybko dostrzegliśmy potrzebę nauki języków programowania, umożliwiających nam automatyzacje zadań powtarzalnych w programach służących typowo do modelowania budynków (Revit, Tekla, ArchiCAD)</a:t>
            </a:r>
          </a:p>
          <a:p>
            <a:r>
              <a:rPr lang="pl-PL" sz="2800">
                <a:effectLst/>
                <a:latin typeface="+mj-lt"/>
                <a:ea typeface="+mj-ea"/>
                <a:cs typeface="+mj-cs"/>
                <a:sym typeface="Times New Roman"/>
              </a:rPr>
              <a:t>Z uwagi na dostępność i współpracę ze środowiskiem które znamy, decydujemy się na DYNAMO (w planach </a:t>
            </a:r>
            <a:r>
              <a:rPr lang="pl-PL" sz="2800" err="1">
                <a:effectLst/>
                <a:latin typeface="+mj-lt"/>
                <a:ea typeface="+mj-ea"/>
                <a:cs typeface="+mj-cs"/>
                <a:sym typeface="Times New Roman"/>
              </a:rPr>
              <a:t>grasshopper</a:t>
            </a:r>
            <a:r>
              <a:rPr lang="pl-PL" sz="2800">
                <a:effectLst/>
                <a:latin typeface="+mj-lt"/>
                <a:ea typeface="+mj-ea"/>
                <a:cs typeface="+mj-cs"/>
                <a:sym typeface="Times New Roman"/>
              </a:rPr>
              <a:t>)</a:t>
            </a:r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2925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1950" y="944562"/>
            <a:ext cx="5410200" cy="11825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12460285"/>
            <a:ext cx="2085975" cy="698504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1266825" y="898525"/>
            <a:ext cx="20597813" cy="25749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sz="half" idx="1"/>
          </p:nvPr>
        </p:nvSpPr>
        <p:spPr>
          <a:xfrm>
            <a:off x="1274762" y="3290887"/>
            <a:ext cx="20934363" cy="5556254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xfrm>
            <a:off x="10723348" y="12701585"/>
            <a:ext cx="882867" cy="1054101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efault">
    <p:bg>
      <p:bgPr>
        <a:solidFill>
          <a:srgbClr val="3C3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/>
          <a:lstStyle>
            <a:lvl1pPr algn="ctr"/>
            <a:lvl2pPr marL="0" indent="0" algn="ctr">
              <a:buSzTx/>
              <a:buNone/>
            </a:lvl2pPr>
            <a:lvl3pPr marL="0" algn="ctr">
              <a:buSzTx/>
              <a:buNone/>
            </a:lvl3pPr>
            <a:lvl4pPr marL="0" algn="ctr">
              <a:buSzTx/>
              <a:buNone/>
            </a:lvl4pPr>
            <a:lvl5pPr marL="0" algn="ctr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xfrm>
            <a:off x="22599689" y="989012"/>
            <a:ext cx="693701" cy="812801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rgbClr val="B4A0AA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1270000" y="898525"/>
            <a:ext cx="20296188" cy="23018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xfrm>
            <a:off x="1266825" y="3173409"/>
            <a:ext cx="19483388" cy="8675693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22281935" y="906462"/>
            <a:ext cx="882867" cy="10541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BA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/>
          <p:cNvPicPr>
            <a:picLocks noChangeAspect="1"/>
          </p:cNvPicPr>
          <p:nvPr/>
        </p:nvPicPr>
        <p:blipFill>
          <a:blip r:embed="rId6">
            <a:alphaModFix amt="61720"/>
          </a:blip>
          <a:srcRect l="773" t="6618" r="2642" b="17335"/>
          <a:stretch>
            <a:fillRect/>
          </a:stretch>
        </p:blipFill>
        <p:spPr>
          <a:xfrm>
            <a:off x="-2024066" y="-44450"/>
            <a:ext cx="26296944" cy="138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525" y="12460285"/>
            <a:ext cx="2085975" cy="69850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273175" y="898525"/>
            <a:ext cx="20296188" cy="230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23810696" y="12288837"/>
            <a:ext cx="882867" cy="10541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lnSpc>
                <a:spcPct val="93000"/>
              </a:lnSpc>
              <a:spcBef>
                <a:spcPts val="400"/>
              </a:spcBef>
              <a:defRPr sz="6900">
                <a:solidFill>
                  <a:srgbClr val="3C3C4C"/>
                </a:solidFill>
                <a:latin typeface="Radikal WUT"/>
                <a:ea typeface="Radikal WUT"/>
                <a:cs typeface="Radikal WUT"/>
                <a:sym typeface="Radikal WU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</p:sldLayoutIdLst>
  <p:txStyles>
    <p:titleStyle>
      <a:lvl1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1pPr>
      <a:lvl2pPr marL="681566" marR="0" indent="-338666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-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2pPr>
      <a:lvl3pPr marL="34290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-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3pPr>
      <a:lvl4pPr marL="34290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-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4pPr>
      <a:lvl5pPr marL="34290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-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5pPr>
      <a:lvl6pPr marL="80010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6pPr>
      <a:lvl7pPr marL="125730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7pPr>
      <a:lvl8pPr marL="171450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8pPr>
      <a:lvl9pPr marL="217170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9pPr>
    </p:bodyStyle>
    <p:otherStyle>
      <a:lvl1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1pPr>
      <a:lvl2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2pPr>
      <a:lvl3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3pPr>
      <a:lvl4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4pPr>
      <a:lvl5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5pPr>
      <a:lvl6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6pPr>
      <a:lvl7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7pPr>
      <a:lvl8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8pPr>
      <a:lvl9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5.jpeg"/><Relationship Id="rId4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sv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sv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sv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BA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7032" y="1107014"/>
            <a:ext cx="5080003" cy="11107766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/>
        </p:nvSpPr>
        <p:spPr>
          <a:xfrm>
            <a:off x="2862291" y="1300691"/>
            <a:ext cx="17536586" cy="3005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FFFFFF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r>
              <a:rPr lang="pl-PL">
                <a:latin typeface="Adagio_Slab Bold" panose="00000800000000000000" pitchFamily="50" charset="-18"/>
              </a:rPr>
              <a:t>Refleksje uczestników </a:t>
            </a:r>
            <a:r>
              <a:rPr lang="pl-PL" err="1">
                <a:latin typeface="Adagio_Slab Bold" panose="00000800000000000000" pitchFamily="50" charset="-18"/>
              </a:rPr>
              <a:t>mpi</a:t>
            </a:r>
            <a:r>
              <a:rPr lang="pl-PL">
                <a:latin typeface="Adagio_Slab Bold" panose="00000800000000000000" pitchFamily="50" charset="-18"/>
              </a:rPr>
              <a:t> BIM </a:t>
            </a:r>
          </a:p>
          <a:p>
            <a:r>
              <a:rPr lang="pl-PL">
                <a:latin typeface="Adagio_Slab Bold" panose="00000800000000000000" pitchFamily="50" charset="-18"/>
              </a:rPr>
              <a:t>i członków KN </a:t>
            </a:r>
            <a:r>
              <a:rPr lang="pl-PL" err="1">
                <a:latin typeface="Adagio_Slab Bold" panose="00000800000000000000" pitchFamily="50" charset="-18"/>
              </a:rPr>
              <a:t>BIMgo</a:t>
            </a:r>
            <a:r>
              <a:rPr lang="pl-PL">
                <a:latin typeface="Adagio_Slab Bold" panose="00000800000000000000" pitchFamily="50" charset="-18"/>
              </a:rPr>
              <a:t> </a:t>
            </a:r>
            <a:br>
              <a:rPr lang="pl-PL">
                <a:latin typeface="Adagio_Slab Bold" panose="00000800000000000000" pitchFamily="50" charset="-18"/>
              </a:rPr>
            </a:br>
            <a:r>
              <a:rPr lang="pl-PL">
                <a:latin typeface="Adagio_Slab Bold" panose="00000800000000000000" pitchFamily="50" charset="-18"/>
              </a:rPr>
              <a:t>o współpracy w BIM</a:t>
            </a:r>
          </a:p>
        </p:txBody>
      </p:sp>
      <p:pic>
        <p:nvPicPr>
          <p:cNvPr id="66" name="image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291" y="11073811"/>
            <a:ext cx="3367964" cy="1122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282" y="11092715"/>
            <a:ext cx="4558930" cy="1122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Grafika 5">
            <a:extLst>
              <a:ext uri="{FF2B5EF4-FFF2-40B4-BE49-F238E27FC236}">
                <a16:creationId xmlns:a16="http://schemas.microsoft.com/office/drawing/2014/main" id="{814EE93B-7B82-4A6E-8EB0-359D62C52A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25239" y="11073811"/>
            <a:ext cx="3970380" cy="11220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sldNum" sz="quarter" idx="4294967295"/>
          </p:nvPr>
        </p:nvSpPr>
        <p:spPr>
          <a:xfrm>
            <a:off x="22644719" y="906463"/>
            <a:ext cx="520079" cy="1054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82" name="Shape 82"/>
          <p:cNvSpPr/>
          <p:nvPr/>
        </p:nvSpPr>
        <p:spPr>
          <a:xfrm>
            <a:off x="1266824" y="958751"/>
            <a:ext cx="17348202" cy="1001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3C3C4C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r>
              <a:rPr lang="pl-PL">
                <a:latin typeface="Adagio_Slab Bold" panose="00000800000000000000" pitchFamily="50" charset="-18"/>
              </a:rPr>
              <a:t>Uczelnie techniczne vs. BIM</a:t>
            </a:r>
            <a:endParaRPr>
              <a:latin typeface="Adagio_Slab Bold" panose="00000800000000000000" pitchFamily="50" charset="-18"/>
            </a:endParaRPr>
          </a:p>
        </p:txBody>
      </p:sp>
      <p:pic>
        <p:nvPicPr>
          <p:cNvPr id="83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D25D7406-78DA-4732-A006-83197F0F7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73741" y="12105730"/>
            <a:ext cx="2891057" cy="817038"/>
          </a:xfrm>
          <a:prstGeom prst="rect">
            <a:avLst/>
          </a:prstGeom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0B8BCD4-A701-47AE-AEFC-188770E7E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824" y="3453328"/>
            <a:ext cx="12785077" cy="4720289"/>
          </a:xfrm>
        </p:spPr>
        <p:txBody>
          <a:bodyPr/>
          <a:lstStyle/>
          <a:p>
            <a:r>
              <a:rPr lang="pl-PL"/>
              <a:t>Nadal mniej niż połowa uczelni technicznych ma wprowadzone chociaż podstawowe oprogramowania do wdrożenia BIM. Tylko nieliczne decydują się na rozszerzenie edukacji o kolejne elementy np. organizacji, kosztorysowania czy bardziej zaawansowanych zagadnień programistycznych.  </a:t>
            </a:r>
          </a:p>
        </p:txBody>
      </p:sp>
      <p:graphicFrame>
        <p:nvGraphicFramePr>
          <p:cNvPr id="10" name="Wykres 9">
            <a:extLst>
              <a:ext uri="{FF2B5EF4-FFF2-40B4-BE49-F238E27FC236}">
                <a16:creationId xmlns:a16="http://schemas.microsoft.com/office/drawing/2014/main" id="{B82DF14C-BE33-48DB-9A84-02D7D1EDB5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369066"/>
              </p:ext>
            </p:extLst>
          </p:nvPr>
        </p:nvGraphicFramePr>
        <p:xfrm>
          <a:off x="10821254" y="2867936"/>
          <a:ext cx="15587543" cy="9949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13514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dynamo gif">
            <a:extLst>
              <a:ext uri="{FF2B5EF4-FFF2-40B4-BE49-F238E27FC236}">
                <a16:creationId xmlns:a16="http://schemas.microsoft.com/office/drawing/2014/main" id="{7B33C0B1-BB1F-4F0D-BD12-8071139041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651" y="2588584"/>
            <a:ext cx="15547858" cy="818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8D4E3097-5CF6-4B72-97D8-4D99720E0FB6}"/>
              </a:ext>
            </a:extLst>
          </p:cNvPr>
          <p:cNvSpPr/>
          <p:nvPr/>
        </p:nvSpPr>
        <p:spPr>
          <a:xfrm>
            <a:off x="385679" y="1433513"/>
            <a:ext cx="11482754" cy="10040816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indent="0" algn="l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4000" b="0" i="0" u="none" strike="noStrike" cap="none" spc="0" normalizeH="0" baseline="0">
              <a:ln>
                <a:noFill/>
              </a:ln>
              <a:solidFill>
                <a:srgbClr val="6ABA9C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294967295"/>
          </p:nvPr>
        </p:nvSpPr>
        <p:spPr>
          <a:xfrm>
            <a:off x="22644719" y="906463"/>
            <a:ext cx="520079" cy="1054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82" name="Shape 82"/>
          <p:cNvSpPr/>
          <p:nvPr/>
        </p:nvSpPr>
        <p:spPr>
          <a:xfrm>
            <a:off x="1266824" y="898525"/>
            <a:ext cx="17348202" cy="1001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3C3C4C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r>
              <a:rPr lang="pl-PL">
                <a:latin typeface="Adagio_Slab Bold" panose="00000800000000000000" pitchFamily="50" charset="-18"/>
              </a:rPr>
              <a:t>Programowanie wizualne</a:t>
            </a:r>
            <a:endParaRPr>
              <a:latin typeface="Adagio_Slab Bold" panose="00000800000000000000" pitchFamily="50" charset="-18"/>
            </a:endParaRPr>
          </a:p>
        </p:txBody>
      </p:sp>
      <p:pic>
        <p:nvPicPr>
          <p:cNvPr id="83" name="imag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D25D7406-78DA-4732-A006-83197F0F7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73741" y="12105730"/>
            <a:ext cx="2891057" cy="817038"/>
          </a:xfrm>
          <a:prstGeom prst="rect">
            <a:avLst/>
          </a:prstGeom>
        </p:spPr>
      </p:pic>
      <p:sp>
        <p:nvSpPr>
          <p:cNvPr id="6" name="Shape 81">
            <a:extLst>
              <a:ext uri="{FF2B5EF4-FFF2-40B4-BE49-F238E27FC236}">
                <a16:creationId xmlns:a16="http://schemas.microsoft.com/office/drawing/2014/main" id="{76D67208-79BE-45FE-A311-6934AEEB4D0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66826" y="2948473"/>
            <a:ext cx="9494960" cy="644171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500"/>
            </a:pPr>
            <a:r>
              <a:rPr lang="pl-PL" sz="3600">
                <a:latin typeface="Adagio_Slab" panose="00000500000000000000" pitchFamily="50" charset="-18"/>
              </a:rPr>
              <a:t>BIM nie jest tylko modelem 3D, to przede wszystkim parametryczne modele pełne informacji – żeby nimi sprawnie zarządzać i analizować należy nauczyć się programować. </a:t>
            </a:r>
          </a:p>
          <a:p>
            <a:pPr>
              <a:defRPr sz="3500"/>
            </a:pPr>
            <a:r>
              <a:rPr lang="pl-PL" sz="3600">
                <a:latin typeface="Adagio_Slab" panose="00000500000000000000" pitchFamily="50" charset="-18"/>
              </a:rPr>
              <a:t>Programowanie wizualne (Dynamo) jako przedmiot obieralny na VII semestrze</a:t>
            </a:r>
          </a:p>
        </p:txBody>
      </p:sp>
    </p:spTree>
    <p:extLst>
      <p:ext uri="{BB962C8B-B14F-4D97-AF65-F5344CB8AC3E}">
        <p14:creationId xmlns:p14="http://schemas.microsoft.com/office/powerpoint/2010/main" val="1508298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-Py5MY91zi33DNoooYumqeUPbh7MREppZALg9uPXsZ318X59uS4eZF4mTHYm5WhSHIb9Vyjc_BPsHtmH4JfQtmpM2gpfFvBICbUanHwp4FfcdCKiI9nKE4KUM0ZCRZA6hR23oQEiQ90">
            <a:extLst>
              <a:ext uri="{FF2B5EF4-FFF2-40B4-BE49-F238E27FC236}">
                <a16:creationId xmlns:a16="http://schemas.microsoft.com/office/drawing/2014/main" id="{FD1FD29B-42D6-4362-BCE9-AF728174F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465552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652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CtbTd9-vsZ-r6CnEpVzXuBM2KSTxgeFEYgLOIMwZJAj41fbMJ18jiujwlkCOjqtD4qZSDq7bn7MAQfkMS4FW0zeQwbZomEXFwVZYpC3gpTC4Fit0wmDykLpMusec_1gPxmh0mGjZ9Ik">
            <a:extLst>
              <a:ext uri="{FF2B5EF4-FFF2-40B4-BE49-F238E27FC236}">
                <a16:creationId xmlns:a16="http://schemas.microsoft.com/office/drawing/2014/main" id="{0B393052-55E5-465B-8F52-584155ADC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46" y="-1076179"/>
            <a:ext cx="22508308" cy="1586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Shape 80"/>
          <p:cNvSpPr>
            <a:spLocks noGrp="1"/>
          </p:cNvSpPr>
          <p:nvPr>
            <p:ph type="sldNum" sz="quarter" idx="4294967295"/>
          </p:nvPr>
        </p:nvSpPr>
        <p:spPr>
          <a:xfrm>
            <a:off x="22644719" y="906463"/>
            <a:ext cx="520079" cy="1054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83" name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D25D7406-78DA-4732-A006-83197F0F7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73741" y="12105730"/>
            <a:ext cx="2891057" cy="817038"/>
          </a:xfrm>
          <a:prstGeom prst="rect">
            <a:avLst/>
          </a:prstGeom>
        </p:spPr>
      </p:pic>
      <p:sp>
        <p:nvSpPr>
          <p:cNvPr id="6" name="Shape 81">
            <a:extLst>
              <a:ext uri="{FF2B5EF4-FFF2-40B4-BE49-F238E27FC236}">
                <a16:creationId xmlns:a16="http://schemas.microsoft.com/office/drawing/2014/main" id="{76D67208-79BE-45FE-A311-6934AEEB4D0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800409" y="9894277"/>
            <a:ext cx="5520837" cy="817038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/>
          <a:p>
            <a:pPr algn="ctr">
              <a:defRPr sz="3500"/>
            </a:pPr>
            <a:r>
              <a:rPr lang="pl-PL" sz="3600">
                <a:latin typeface="Adagio_Slab Bold" panose="00000800000000000000" pitchFamily="50" charset="-18"/>
              </a:rPr>
              <a:t>Centrum Kongresowe</a:t>
            </a:r>
            <a:endParaRPr lang="pl-PL" sz="3600" dirty="0">
              <a:latin typeface="Adagio_Slab Bold" panose="00000800000000000000" pitchFamily="50" charset="-18"/>
            </a:endParaRPr>
          </a:p>
        </p:txBody>
      </p:sp>
      <p:sp>
        <p:nvSpPr>
          <p:cNvPr id="9" name="Shape 81">
            <a:extLst>
              <a:ext uri="{FF2B5EF4-FFF2-40B4-BE49-F238E27FC236}">
                <a16:creationId xmlns:a16="http://schemas.microsoft.com/office/drawing/2014/main" id="{9D0F38EF-B083-41EB-9A7B-49BB61589D2A}"/>
              </a:ext>
            </a:extLst>
          </p:cNvPr>
          <p:cNvSpPr txBox="1">
            <a:spLocks/>
          </p:cNvSpPr>
          <p:nvPr/>
        </p:nvSpPr>
        <p:spPr>
          <a:xfrm>
            <a:off x="13944601" y="6857999"/>
            <a:ext cx="6833630" cy="8170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1pPr>
            <a:lvl2pPr marL="681566" marR="0" indent="-338666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8001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12573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17145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21717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pPr algn="ctr" hangingPunct="1">
              <a:defRPr sz="3500"/>
            </a:pPr>
            <a:r>
              <a:rPr lang="pl-PL" sz="3600">
                <a:latin typeface="Adagio_Slab Bold" panose="00000800000000000000" pitchFamily="50" charset="-18"/>
              </a:rPr>
              <a:t>Centrum Nowych Technologii</a:t>
            </a:r>
          </a:p>
        </p:txBody>
      </p:sp>
      <p:sp>
        <p:nvSpPr>
          <p:cNvPr id="10" name="Shape 81">
            <a:extLst>
              <a:ext uri="{FF2B5EF4-FFF2-40B4-BE49-F238E27FC236}">
                <a16:creationId xmlns:a16="http://schemas.microsoft.com/office/drawing/2014/main" id="{53BCC58F-04DB-44D8-915A-9398C4067470}"/>
              </a:ext>
            </a:extLst>
          </p:cNvPr>
          <p:cNvSpPr txBox="1">
            <a:spLocks/>
          </p:cNvSpPr>
          <p:nvPr/>
        </p:nvSpPr>
        <p:spPr>
          <a:xfrm>
            <a:off x="7560827" y="1740877"/>
            <a:ext cx="5520837" cy="16705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1pPr>
            <a:lvl2pPr marL="681566" marR="0" indent="-338666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8001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12573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17145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21717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pPr algn="ctr" hangingPunct="1">
              <a:defRPr sz="3500"/>
            </a:pPr>
            <a:r>
              <a:rPr lang="pl-PL" sz="3600" dirty="0">
                <a:latin typeface="Adagio_Slab Bold" panose="00000800000000000000" pitchFamily="50" charset="-18"/>
              </a:rPr>
              <a:t>Kładka nad </a:t>
            </a:r>
          </a:p>
          <a:p>
            <a:pPr algn="ctr" hangingPunct="1">
              <a:defRPr sz="3500"/>
            </a:pPr>
            <a:r>
              <a:rPr lang="pl-PL" sz="3600" dirty="0">
                <a:latin typeface="Adagio_Slab Bold" panose="00000800000000000000" pitchFamily="50" charset="-18"/>
              </a:rPr>
              <a:t>Trasą Łazienkowską</a:t>
            </a:r>
          </a:p>
        </p:txBody>
      </p:sp>
      <p:sp>
        <p:nvSpPr>
          <p:cNvPr id="11" name="Shape 81">
            <a:extLst>
              <a:ext uri="{FF2B5EF4-FFF2-40B4-BE49-F238E27FC236}">
                <a16:creationId xmlns:a16="http://schemas.microsoft.com/office/drawing/2014/main" id="{60E7E3AF-0B40-4D1A-9374-0AEC876600EF}"/>
              </a:ext>
            </a:extLst>
          </p:cNvPr>
          <p:cNvSpPr txBox="1">
            <a:spLocks/>
          </p:cNvSpPr>
          <p:nvPr/>
        </p:nvSpPr>
        <p:spPr>
          <a:xfrm>
            <a:off x="14752904" y="756768"/>
            <a:ext cx="5520837" cy="16705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1pPr>
            <a:lvl2pPr marL="681566" marR="0" indent="-338666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8001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12573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17145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21717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pPr algn="ctr" hangingPunct="1">
              <a:defRPr sz="3500"/>
            </a:pPr>
            <a:r>
              <a:rPr lang="pl-PL" sz="4400">
                <a:latin typeface="Adagio_Slab Bold" panose="00000800000000000000" pitchFamily="50" charset="-18"/>
              </a:rPr>
              <a:t>edycja 2017/2018</a:t>
            </a:r>
          </a:p>
        </p:txBody>
      </p:sp>
    </p:spTree>
    <p:extLst>
      <p:ext uri="{BB962C8B-B14F-4D97-AF65-F5344CB8AC3E}">
        <p14:creationId xmlns:p14="http://schemas.microsoft.com/office/powerpoint/2010/main" val="2905406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lh4.googleusercontent.com/tuT9EpqdmFxnL8oNLBHpju8iULHJ9LH4716T3QYbBEsGh-mSB4FrRpHAdK54GtD25-5gcW88soC3K4ZMxG8uDEPiGYEAidKIKsPJkTW8uwEV5e93dwTq_sA4mu_yT-KKd0cMntNzv9o">
            <a:extLst>
              <a:ext uri="{FF2B5EF4-FFF2-40B4-BE49-F238E27FC236}">
                <a16:creationId xmlns:a16="http://schemas.microsoft.com/office/drawing/2014/main" id="{F74CABEE-1DE8-45CD-86F8-65829AF81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24383980" cy="1371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1.png">
            <a:extLst>
              <a:ext uri="{FF2B5EF4-FFF2-40B4-BE49-F238E27FC236}">
                <a16:creationId xmlns:a16="http://schemas.microsoft.com/office/drawing/2014/main" id="{CDF86AA7-5720-4AC9-ABDE-629CAB77A7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00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Grafika 8">
            <a:extLst>
              <a:ext uri="{FF2B5EF4-FFF2-40B4-BE49-F238E27FC236}">
                <a16:creationId xmlns:a16="http://schemas.microsoft.com/office/drawing/2014/main" id="{FB65B2A5-954F-4D03-8414-6ADB74769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73741" y="12105730"/>
            <a:ext cx="2891057" cy="817038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0C7CC49D-B606-4EB5-8772-F2C4C3238345}"/>
              </a:ext>
            </a:extLst>
          </p:cNvPr>
          <p:cNvSpPr txBox="1"/>
          <p:nvPr/>
        </p:nvSpPr>
        <p:spPr>
          <a:xfrm>
            <a:off x="16818364" y="143244"/>
            <a:ext cx="6910754" cy="926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indent="0" algn="r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l-PL" sz="3600">
                <a:solidFill>
                  <a:srgbClr val="FFFFFF"/>
                </a:solidFill>
                <a:latin typeface="Adagio_Slab Bold" panose="00000800000000000000" pitchFamily="50" charset="-18"/>
              </a:rPr>
              <a:t>e</a:t>
            </a:r>
            <a:r>
              <a:rPr kumimoji="0" lang="pl-PL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dagio_Slab Bold" panose="00000800000000000000" pitchFamily="50" charset="-18"/>
                <a:sym typeface="Times New Roman"/>
              </a:rPr>
              <a:t>dycja 2018/2019</a:t>
            </a:r>
          </a:p>
        </p:txBody>
      </p:sp>
    </p:spTree>
    <p:extLst>
      <p:ext uri="{BB962C8B-B14F-4D97-AF65-F5344CB8AC3E}">
        <p14:creationId xmlns:p14="http://schemas.microsoft.com/office/powerpoint/2010/main" val="843688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4.googleusercontent.com/zAtY9MUZOihicerG5GCouxg_wXMKawqHL6b4KmFHrSd8y_F52gKawLNlHGQxmVult7JmTBJhKqDQRy_zKyQ4olRx5sEbLXCILtD9hO2FGBaeIjJ9Cej-5gF-yqdyxwTO3P16mxfe1ZU">
            <a:extLst>
              <a:ext uri="{FF2B5EF4-FFF2-40B4-BE49-F238E27FC236}">
                <a16:creationId xmlns:a16="http://schemas.microsoft.com/office/drawing/2014/main" id="{1C63C400-F84C-4A65-97AA-7EE246E6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24841180" cy="1397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099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D25D7406-78DA-4732-A006-83197F0F7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73741" y="12105730"/>
            <a:ext cx="2891057" cy="817038"/>
          </a:xfrm>
          <a:prstGeom prst="rect">
            <a:avLst/>
          </a:prstGeom>
        </p:spPr>
      </p:pic>
      <p:pic>
        <p:nvPicPr>
          <p:cNvPr id="3076" name="Picture 4" descr="https://lh3.googleusercontent.com/m9GG0pg1L73RjumUSWPq-kY_iDjmYYajOrEQBy54tJKmossLk8s2PzmXR5QQzckdiJX64l_7rCzHZV9h36BwPP5rv_TlEWtCalG75WMLmfDMSaQw4PDFN7DRE0pvmIgtrhII7NfcRoU">
            <a:extLst>
              <a:ext uri="{FF2B5EF4-FFF2-40B4-BE49-F238E27FC236}">
                <a16:creationId xmlns:a16="http://schemas.microsoft.com/office/drawing/2014/main" id="{658CC9B8-AC95-43EA-8FA9-5C2B6BEE5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5785" cy="1397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C69AFCBA-49D3-4401-82AC-3F9A8BFBA64C}"/>
              </a:ext>
            </a:extLst>
          </p:cNvPr>
          <p:cNvSpPr txBox="1"/>
          <p:nvPr/>
        </p:nvSpPr>
        <p:spPr>
          <a:xfrm>
            <a:off x="16818364" y="143244"/>
            <a:ext cx="6910754" cy="926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indent="0" algn="r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l-PL" sz="3600">
                <a:solidFill>
                  <a:srgbClr val="30343E"/>
                </a:solidFill>
                <a:latin typeface="Adagio_Slab Bold" panose="00000800000000000000" pitchFamily="50" charset="-18"/>
              </a:rPr>
              <a:t>e</a:t>
            </a:r>
            <a:r>
              <a:rPr kumimoji="0" lang="pl-PL" sz="3600" b="0" i="0" u="none" strike="noStrike" cap="none" spc="0" normalizeH="0" baseline="0">
                <a:ln>
                  <a:noFill/>
                </a:ln>
                <a:solidFill>
                  <a:srgbClr val="30343E"/>
                </a:solidFill>
                <a:effectLst/>
                <a:uFillTx/>
                <a:latin typeface="Adagio_Slab Bold" panose="00000800000000000000" pitchFamily="50" charset="-18"/>
                <a:sym typeface="Times New Roman"/>
              </a:rPr>
              <a:t>dycja 2018/2019</a:t>
            </a:r>
          </a:p>
        </p:txBody>
      </p:sp>
    </p:spTree>
    <p:extLst>
      <p:ext uri="{BB962C8B-B14F-4D97-AF65-F5344CB8AC3E}">
        <p14:creationId xmlns:p14="http://schemas.microsoft.com/office/powerpoint/2010/main" val="455913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5.googleusercontent.com/i5pe9qLtcGedvDHUEXXKrF_Q7rZkq70H3HY2h2RNYST3LvaIWbRM-zcLQjFGHomydWsdAyNqJehU3CU_wfoVnnhBB8ssipIOYfq2bMOitIos3zuoBquiMnLX3vG_2ANEgjoOak75YNc5_XXdwQ">
            <a:extLst>
              <a:ext uri="{FF2B5EF4-FFF2-40B4-BE49-F238E27FC236}">
                <a16:creationId xmlns:a16="http://schemas.microsoft.com/office/drawing/2014/main" id="{487B6EB9-7C14-4425-B1B6-D08E179C6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24383980" cy="1371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D25D7406-78DA-4732-A006-83197F0F7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73741" y="12105730"/>
            <a:ext cx="2891057" cy="817038"/>
          </a:xfrm>
          <a:prstGeom prst="rect">
            <a:avLst/>
          </a:prstGeom>
        </p:spPr>
      </p:pic>
      <p:pic>
        <p:nvPicPr>
          <p:cNvPr id="10" name="image1.png">
            <a:extLst>
              <a:ext uri="{FF2B5EF4-FFF2-40B4-BE49-F238E27FC236}">
                <a16:creationId xmlns:a16="http://schemas.microsoft.com/office/drawing/2014/main" id="{83AE9A6F-20A5-4DF8-BB86-F695512178B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00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4" name="Picture 4" descr="https://lh4.googleusercontent.com/qLtrHYlFFCts4xpR2jHMSkACyheG0tk_cbFIGQ5JbGoACwPsQLDau5L1yrrAjRxrQJLdEGytB46AX4iWJZ58-OqNOjOM8jX6XNZnZhoFtALTml6PhD8cVbCR2DiCciMkKtk4lslMyM8">
            <a:extLst>
              <a:ext uri="{FF2B5EF4-FFF2-40B4-BE49-F238E27FC236}">
                <a16:creationId xmlns:a16="http://schemas.microsoft.com/office/drawing/2014/main" id="{E9EF9B87-5507-4AC5-AF6E-670015A62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9770" cy="137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48DCCC78-150D-4A72-B291-95A995F2635B}"/>
              </a:ext>
            </a:extLst>
          </p:cNvPr>
          <p:cNvSpPr txBox="1"/>
          <p:nvPr/>
        </p:nvSpPr>
        <p:spPr>
          <a:xfrm>
            <a:off x="16818364" y="143244"/>
            <a:ext cx="6910754" cy="926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indent="0" algn="r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l-PL" sz="3600">
                <a:solidFill>
                  <a:srgbClr val="FFFFFF"/>
                </a:solidFill>
                <a:latin typeface="Adagio_Slab Bold" panose="00000800000000000000" pitchFamily="50" charset="-18"/>
              </a:rPr>
              <a:t>e</a:t>
            </a:r>
            <a:r>
              <a:rPr kumimoji="0" lang="pl-PL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dagio_Slab Bold" panose="00000800000000000000" pitchFamily="50" charset="-18"/>
                <a:sym typeface="Times New Roman"/>
              </a:rPr>
              <a:t>dycja 2018/2019</a:t>
            </a:r>
          </a:p>
        </p:txBody>
      </p:sp>
    </p:spTree>
    <p:extLst>
      <p:ext uri="{BB962C8B-B14F-4D97-AF65-F5344CB8AC3E}">
        <p14:creationId xmlns:p14="http://schemas.microsoft.com/office/powerpoint/2010/main" val="1493541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6.googleusercontent.com/2QgMxXF-DMLxh_LoegTvkc-e1DYIw1uiQ2-G1zErgkKilffET60dJQBnKiiWQ5dq4Do12WrbBmixD1Yy0maSrr5ErXNkPRzxQQV9gxiwLMPIjJorv7t_4B9kMrcn0QOPIfyiD-K83VjSPI7Bkw">
            <a:extLst>
              <a:ext uri="{FF2B5EF4-FFF2-40B4-BE49-F238E27FC236}">
                <a16:creationId xmlns:a16="http://schemas.microsoft.com/office/drawing/2014/main" id="{B8C112CA-E9F3-492D-9578-AC9DBA87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-54459"/>
            <a:ext cx="23793450" cy="1377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D25D7406-78DA-4732-A006-83197F0F7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73741" y="12105730"/>
            <a:ext cx="2891057" cy="817038"/>
          </a:xfrm>
          <a:prstGeom prst="rect">
            <a:avLst/>
          </a:prstGeom>
        </p:spPr>
      </p:pic>
      <p:pic>
        <p:nvPicPr>
          <p:cNvPr id="10" name="image1.png">
            <a:extLst>
              <a:ext uri="{FF2B5EF4-FFF2-40B4-BE49-F238E27FC236}">
                <a16:creationId xmlns:a16="http://schemas.microsoft.com/office/drawing/2014/main" id="{10265945-1177-42AE-9708-A3574DB07C31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00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2" name="Picture 4" descr="https://lh5.googleusercontent.com/16qGRGLlV_4y9HVyCiPPVOUj0jGRtTdKZd_jIbYPa0QoS9UjHCkQdhpb43qrMMG8rJqK7MuO8tOHFqjS7LEl9k1sr7HGcaIFHaPYmYUCRJqhefo8tZP_Z0EJU9Z9LnPaVBI1Het0da0">
            <a:extLst>
              <a:ext uri="{FF2B5EF4-FFF2-40B4-BE49-F238E27FC236}">
                <a16:creationId xmlns:a16="http://schemas.microsoft.com/office/drawing/2014/main" id="{1ACFA31E-4EA7-4317-9D7C-D0F8E9C3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977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CFD28BE9-DC3C-42C9-A999-AF6196D7A1A1}"/>
              </a:ext>
            </a:extLst>
          </p:cNvPr>
          <p:cNvSpPr txBox="1"/>
          <p:nvPr/>
        </p:nvSpPr>
        <p:spPr>
          <a:xfrm>
            <a:off x="16818364" y="143244"/>
            <a:ext cx="6910754" cy="926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indent="0" algn="r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l-PL" sz="3600">
                <a:solidFill>
                  <a:srgbClr val="FFFFFF"/>
                </a:solidFill>
                <a:latin typeface="Adagio_Slab Bold" panose="00000800000000000000" pitchFamily="50" charset="-18"/>
              </a:rPr>
              <a:t>e</a:t>
            </a:r>
            <a:r>
              <a:rPr kumimoji="0" lang="pl-PL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dagio_Slab Bold" panose="00000800000000000000" pitchFamily="50" charset="-18"/>
                <a:sym typeface="Times New Roman"/>
              </a:rPr>
              <a:t>dycja 2018/2019</a:t>
            </a:r>
          </a:p>
        </p:txBody>
      </p:sp>
    </p:spTree>
    <p:extLst>
      <p:ext uri="{BB962C8B-B14F-4D97-AF65-F5344CB8AC3E}">
        <p14:creationId xmlns:p14="http://schemas.microsoft.com/office/powerpoint/2010/main" val="202645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4.googleusercontent.com/Z0tgV5FpY0QquiKh9kE_y6RnNprydpEEmizdjor_htJCC1JupZ8N1gvq-H-S3KzSIrkUn_dZv81mhHIgzrxEoD4x0V9hUdzobSONnHFrayv6IzY65XDIUC4lt-moRaHhKBcQJrrYws0">
            <a:extLst>
              <a:ext uri="{FF2B5EF4-FFF2-40B4-BE49-F238E27FC236}">
                <a16:creationId xmlns:a16="http://schemas.microsoft.com/office/drawing/2014/main" id="{DE4E0086-25D3-43ED-9E32-3A15341BF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69" y="-1980135"/>
            <a:ext cx="23543531" cy="1671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D25D7406-78DA-4732-A006-83197F0F7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73741" y="12105730"/>
            <a:ext cx="2891057" cy="817038"/>
          </a:xfrm>
          <a:prstGeom prst="rect">
            <a:avLst/>
          </a:prstGeom>
        </p:spPr>
      </p:pic>
      <p:pic>
        <p:nvPicPr>
          <p:cNvPr id="6148" name="Picture 4" descr="https://lh6.googleusercontent.com/st_B3DlPud4aQO8MB0ZTcgIcvQn30ccGLMM1dsxz59XgFM6BHURyXmjUCiOng1tEsV8uw5JOZRIeYUFkcgnpxvdTHjD7yzNIMZ2mXsz94RWtgc3DZe5CjGAvnLll9vUTQp9P5M5V9ug">
            <a:extLst>
              <a:ext uri="{FF2B5EF4-FFF2-40B4-BE49-F238E27FC236}">
                <a16:creationId xmlns:a16="http://schemas.microsoft.com/office/drawing/2014/main" id="{0B8C6672-6294-4926-B80F-52CEB3558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977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1.png">
            <a:extLst>
              <a:ext uri="{FF2B5EF4-FFF2-40B4-BE49-F238E27FC236}">
                <a16:creationId xmlns:a16="http://schemas.microsoft.com/office/drawing/2014/main" id="{2B08648B-3560-475D-BDA3-174D1853B96B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00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F3CDBF39-C2C3-483E-AF21-98B9F7451FF2}"/>
              </a:ext>
            </a:extLst>
          </p:cNvPr>
          <p:cNvSpPr txBox="1"/>
          <p:nvPr/>
        </p:nvSpPr>
        <p:spPr>
          <a:xfrm>
            <a:off x="16818364" y="143244"/>
            <a:ext cx="6910754" cy="9268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indent="0" algn="r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l-PL" sz="3600">
                <a:solidFill>
                  <a:srgbClr val="30343E"/>
                </a:solidFill>
                <a:latin typeface="Adagio_Slab Bold" panose="00000800000000000000" pitchFamily="50" charset="-18"/>
              </a:rPr>
              <a:t>e</a:t>
            </a:r>
            <a:r>
              <a:rPr kumimoji="0" lang="pl-PL" sz="3600" b="0" i="0" u="none" strike="noStrike" cap="none" spc="0" normalizeH="0" baseline="0">
                <a:ln>
                  <a:noFill/>
                </a:ln>
                <a:solidFill>
                  <a:srgbClr val="30343E"/>
                </a:solidFill>
                <a:effectLst/>
                <a:uFillTx/>
                <a:latin typeface="Adagio_Slab Bold" panose="00000800000000000000" pitchFamily="50" charset="-18"/>
                <a:sym typeface="Times New Roman"/>
              </a:rPr>
              <a:t>dycja 2018/2019</a:t>
            </a:r>
          </a:p>
        </p:txBody>
      </p:sp>
    </p:spTree>
    <p:extLst>
      <p:ext uri="{BB962C8B-B14F-4D97-AF65-F5344CB8AC3E}">
        <p14:creationId xmlns:p14="http://schemas.microsoft.com/office/powerpoint/2010/main" val="3771870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10A3EB0-F504-4279-A001-A01724AF36B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657600" y="5383763"/>
            <a:ext cx="17068800" cy="2948474"/>
          </a:xfrm>
        </p:spPr>
        <p:txBody>
          <a:bodyPr>
            <a:normAutofit/>
          </a:bodyPr>
          <a:lstStyle/>
          <a:p>
            <a:r>
              <a:rPr lang="pl-PL" sz="7200">
                <a:solidFill>
                  <a:srgbClr val="FFFFFF"/>
                </a:solidFill>
                <a:latin typeface="Adagio_Slab Bold" panose="00000800000000000000" pitchFamily="50" charset="-18"/>
              </a:rPr>
              <a:t>DOŚĆ MARKETINGU – </a:t>
            </a:r>
          </a:p>
          <a:p>
            <a:r>
              <a:rPr lang="pl-PL" sz="7200">
                <a:solidFill>
                  <a:srgbClr val="FFFFFF"/>
                </a:solidFill>
                <a:latin typeface="Adagio_Slab Bold" panose="00000800000000000000" pitchFamily="50" charset="-18"/>
              </a:rPr>
              <a:t>CZAS NA NASZE OBSERWACJE</a:t>
            </a:r>
            <a:r>
              <a:rPr lang="pl-PL" sz="7200">
                <a:solidFill>
                  <a:srgbClr val="FFFFFF"/>
                </a:solidFill>
              </a:rPr>
              <a:t> </a:t>
            </a:r>
            <a:r>
              <a:rPr lang="pl-PL" sz="7200">
                <a:solidFill>
                  <a:srgbClr val="FFFFFF"/>
                </a:solidFill>
                <a:sym typeface="Wingdings" panose="05000000000000000000" pitchFamily="2" charset="2"/>
              </a:rPr>
              <a:t></a:t>
            </a:r>
            <a:endParaRPr lang="pl-PL" sz="7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576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sldNum" sz="quarter" idx="4294967295"/>
          </p:nvPr>
        </p:nvSpPr>
        <p:spPr>
          <a:xfrm>
            <a:off x="22644719" y="906463"/>
            <a:ext cx="520079" cy="1054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1273421" y="8124093"/>
            <a:ext cx="9294935" cy="341141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 sz="3500"/>
            </a:pPr>
            <a:r>
              <a:rPr lang="pl-PL">
                <a:latin typeface="Adagio_Slab Black" panose="00000A00000000000000" pitchFamily="50" charset="-18"/>
              </a:rPr>
              <a:t>Aneta Białkowska</a:t>
            </a:r>
          </a:p>
          <a:p>
            <a:pPr algn="ctr">
              <a:defRPr sz="3500"/>
            </a:pPr>
            <a:endParaRPr lang="pl-PL" sz="1400">
              <a:latin typeface="Adagio_Slab Black" panose="00000A00000000000000" pitchFamily="50" charset="-18"/>
            </a:endParaRPr>
          </a:p>
          <a:p>
            <a:pPr algn="ctr">
              <a:defRPr sz="3500"/>
            </a:pPr>
            <a:r>
              <a:rPr lang="pl-PL" sz="2800"/>
              <a:t>Studentka Wydziału Inżynierii Lądowej Politechniki Warszawskiej specjalizacji Konstrukcje Budowlane. </a:t>
            </a:r>
          </a:p>
          <a:p>
            <a:pPr algn="ctr">
              <a:defRPr sz="3500"/>
            </a:pPr>
            <a:r>
              <a:rPr lang="pl-PL" sz="2800"/>
              <a:t>Członkini KN </a:t>
            </a:r>
            <a:r>
              <a:rPr lang="pl-PL" sz="2800" err="1"/>
              <a:t>BIMgo</a:t>
            </a:r>
            <a:r>
              <a:rPr lang="pl-PL" sz="2800"/>
              <a:t> oraz </a:t>
            </a:r>
            <a:r>
              <a:rPr lang="pl-PL" sz="2800" err="1"/>
              <a:t>PZiTB</a:t>
            </a:r>
            <a:r>
              <a:rPr lang="pl-PL" sz="2800"/>
              <a:t>. </a:t>
            </a:r>
            <a:br>
              <a:rPr lang="pl-PL" sz="2800"/>
            </a:br>
            <a:r>
              <a:rPr lang="pl-PL" sz="2800"/>
              <a:t>Uczestniczka mpiBIM 2018 </a:t>
            </a:r>
            <a:endParaRPr sz="2800"/>
          </a:p>
        </p:txBody>
      </p:sp>
      <p:sp>
        <p:nvSpPr>
          <p:cNvPr id="82" name="Shape 82"/>
          <p:cNvSpPr/>
          <p:nvPr/>
        </p:nvSpPr>
        <p:spPr>
          <a:xfrm>
            <a:off x="1266824" y="898525"/>
            <a:ext cx="17348202" cy="1001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3C3C4C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r>
              <a:rPr lang="pl-PL">
                <a:latin typeface="Adagio_Slab Bold" panose="00000800000000000000" pitchFamily="50" charset="-18"/>
              </a:rPr>
              <a:t>Kim jesteśmy?</a:t>
            </a:r>
            <a:endParaRPr>
              <a:latin typeface="Adagio_Slab Bold" panose="00000800000000000000" pitchFamily="50" charset="-18"/>
            </a:endParaRPr>
          </a:p>
        </p:txBody>
      </p:sp>
      <p:pic>
        <p:nvPicPr>
          <p:cNvPr id="83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81">
            <a:extLst>
              <a:ext uri="{FF2B5EF4-FFF2-40B4-BE49-F238E27FC236}">
                <a16:creationId xmlns:a16="http://schemas.microsoft.com/office/drawing/2014/main" id="{492D3D5A-7A88-402E-97D5-742F97BA1530}"/>
              </a:ext>
            </a:extLst>
          </p:cNvPr>
          <p:cNvSpPr txBox="1">
            <a:spLocks/>
          </p:cNvSpPr>
          <p:nvPr/>
        </p:nvSpPr>
        <p:spPr>
          <a:xfrm>
            <a:off x="12585811" y="8124093"/>
            <a:ext cx="9294935" cy="3411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1pPr>
            <a:lvl2pPr marL="681566" marR="0" indent="-338666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8001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12573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17145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21717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pPr algn="ctr" hangingPunct="1">
              <a:defRPr sz="3500"/>
            </a:pPr>
            <a:r>
              <a:rPr lang="pl-PL">
                <a:latin typeface="Adagio_Slab Black" panose="00000A00000000000000" pitchFamily="50" charset="-18"/>
              </a:rPr>
              <a:t>Krzysztof Kaczor</a:t>
            </a:r>
          </a:p>
          <a:p>
            <a:pPr algn="ctr" hangingPunct="1">
              <a:defRPr sz="3500"/>
            </a:pPr>
            <a:endParaRPr lang="pl-PL" sz="1400">
              <a:latin typeface="Adagio_Slab Black" panose="00000A00000000000000" pitchFamily="50" charset="-18"/>
            </a:endParaRPr>
          </a:p>
          <a:p>
            <a:pPr algn="ctr" hangingPunct="1">
              <a:defRPr sz="3500"/>
            </a:pPr>
            <a:r>
              <a:rPr lang="pl-PL" sz="2800"/>
              <a:t>Student Wydziału Inżynierii Lądowej Politechniki Warszawskiej specjalizacji Teoria Konstrukcji</a:t>
            </a:r>
            <a:br>
              <a:rPr lang="pl-PL" sz="2800"/>
            </a:br>
            <a:r>
              <a:rPr lang="pl-PL" sz="2800"/>
              <a:t>Obecnie inżynier BIM w zespole R&amp;D w firmie Warbud Współzałożyciel i prezes Koła Naukowego </a:t>
            </a:r>
            <a:r>
              <a:rPr lang="pl-PL" sz="2800" err="1"/>
              <a:t>BIMgo</a:t>
            </a:r>
            <a:endParaRPr lang="pl-PL" sz="2800"/>
          </a:p>
        </p:txBody>
      </p:sp>
      <p:pic>
        <p:nvPicPr>
          <p:cNvPr id="3" name="Obraz 2" descr="Obraz zawierający osoba, budynek, wewnątrz, mężczyzna&#10;&#10;Opis wygenerowany automatycznie">
            <a:extLst>
              <a:ext uri="{FF2B5EF4-FFF2-40B4-BE49-F238E27FC236}">
                <a16:creationId xmlns:a16="http://schemas.microsoft.com/office/drawing/2014/main" id="{2599427D-76FD-4971-A002-73E133DDEC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" b="24551"/>
          <a:stretch/>
        </p:blipFill>
        <p:spPr>
          <a:xfrm>
            <a:off x="14661528" y="2580542"/>
            <a:ext cx="5143500" cy="5143500"/>
          </a:xfrm>
          <a:prstGeom prst="flowChartConnector">
            <a:avLst/>
          </a:prstGeom>
        </p:spPr>
      </p:pic>
      <p:pic>
        <p:nvPicPr>
          <p:cNvPr id="5" name="Obraz 4" descr="Obraz zawierający osoba, budynek, odzież, podłoże&#10;&#10;Opis wygenerowany automatycznie">
            <a:extLst>
              <a:ext uri="{FF2B5EF4-FFF2-40B4-BE49-F238E27FC236}">
                <a16:creationId xmlns:a16="http://schemas.microsoft.com/office/drawing/2014/main" id="{D17122BF-5167-4981-8B0F-98E8F8B27D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7" b="22873"/>
          <a:stretch/>
        </p:blipFill>
        <p:spPr>
          <a:xfrm>
            <a:off x="3349138" y="2580542"/>
            <a:ext cx="5143500" cy="5143500"/>
          </a:xfrm>
          <a:prstGeom prst="flowChartConnector">
            <a:avLst/>
          </a:prstGeom>
        </p:spPr>
      </p:pic>
      <p:sp>
        <p:nvSpPr>
          <p:cNvPr id="15" name="Shape 111">
            <a:extLst>
              <a:ext uri="{FF2B5EF4-FFF2-40B4-BE49-F238E27FC236}">
                <a16:creationId xmlns:a16="http://schemas.microsoft.com/office/drawing/2014/main" id="{3EBC2D89-6BC4-4691-879D-B1F492E5FF3E}"/>
              </a:ext>
            </a:extLst>
          </p:cNvPr>
          <p:cNvSpPr/>
          <p:nvPr/>
        </p:nvSpPr>
        <p:spPr>
          <a:xfrm>
            <a:off x="3349138" y="2564422"/>
            <a:ext cx="5143500" cy="5159620"/>
          </a:xfrm>
          <a:prstGeom prst="flowChartConnector">
            <a:avLst/>
          </a:prstGeom>
          <a:solidFill>
            <a:srgbClr val="7896CF">
              <a:alpha val="37000"/>
            </a:srgbClr>
          </a:solidFill>
          <a:ln w="12700">
            <a:miter lim="400000"/>
          </a:ln>
        </p:spPr>
        <p:txBody>
          <a:bodyPr lIns="110709" tIns="110709" rIns="110709" bIns="110709"/>
          <a:lstStyle/>
          <a:p>
            <a:pPr>
              <a:defRPr>
                <a:solidFill>
                  <a:srgbClr val="FED542"/>
                </a:solidFill>
                <a:latin typeface="Adagio_Slab"/>
                <a:ea typeface="Adagio_Slab"/>
                <a:cs typeface="Adagio_Slab"/>
                <a:sym typeface="Adagio_Slab"/>
              </a:defRPr>
            </a:pPr>
            <a:endParaRPr/>
          </a:p>
        </p:txBody>
      </p:sp>
      <p:sp>
        <p:nvSpPr>
          <p:cNvPr id="16" name="Shape 111">
            <a:extLst>
              <a:ext uri="{FF2B5EF4-FFF2-40B4-BE49-F238E27FC236}">
                <a16:creationId xmlns:a16="http://schemas.microsoft.com/office/drawing/2014/main" id="{9A387D13-8A13-4B51-8E29-A9B6C8D9BF30}"/>
              </a:ext>
            </a:extLst>
          </p:cNvPr>
          <p:cNvSpPr/>
          <p:nvPr/>
        </p:nvSpPr>
        <p:spPr>
          <a:xfrm>
            <a:off x="14661528" y="2564422"/>
            <a:ext cx="5143500" cy="5159620"/>
          </a:xfrm>
          <a:prstGeom prst="flowChartConnector">
            <a:avLst/>
          </a:prstGeom>
          <a:solidFill>
            <a:srgbClr val="7896CF">
              <a:alpha val="37000"/>
            </a:srgbClr>
          </a:solidFill>
          <a:ln w="12700">
            <a:miter lim="400000"/>
          </a:ln>
        </p:spPr>
        <p:txBody>
          <a:bodyPr lIns="110709" tIns="110709" rIns="110709" bIns="110709"/>
          <a:lstStyle/>
          <a:p>
            <a:pPr>
              <a:defRPr>
                <a:solidFill>
                  <a:srgbClr val="FED542"/>
                </a:solidFill>
                <a:latin typeface="Adagio_Slab"/>
                <a:ea typeface="Adagio_Slab"/>
                <a:cs typeface="Adagio_Slab"/>
                <a:sym typeface="Adagio_Slab"/>
              </a:defRPr>
            </a:pPr>
            <a:endParaRPr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D25D7406-78DA-4732-A006-83197F0F7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73741" y="12105730"/>
            <a:ext cx="2891057" cy="8170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5.googleusercontent.com/CRH_xOG4TijJOQjUa0s6JLQ3GJSaLFVigXWTIw_JOZP92WzWCDg4W80GHoDJmxJz9Cfx7h1haY8UFyumPN3FBz_RERpCr9vEaOOc-ybU2Jg-wokB5fN1rHsgHOXVwaxTf4cnB3rGuyI">
            <a:extLst>
              <a:ext uri="{FF2B5EF4-FFF2-40B4-BE49-F238E27FC236}">
                <a16:creationId xmlns:a16="http://schemas.microsoft.com/office/drawing/2014/main" id="{2FC6F0F5-4051-471F-98D8-032889C6E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0" y="0"/>
            <a:ext cx="10287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Shape 80"/>
          <p:cNvSpPr>
            <a:spLocks noGrp="1"/>
          </p:cNvSpPr>
          <p:nvPr>
            <p:ph type="sldNum" sz="quarter" idx="4294967295"/>
          </p:nvPr>
        </p:nvSpPr>
        <p:spPr>
          <a:xfrm>
            <a:off x="22313603" y="973050"/>
            <a:ext cx="851195" cy="987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t>20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>
            <a:off x="1266824" y="898525"/>
            <a:ext cx="11439526" cy="1001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3C3C4C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r>
              <a:rPr lang="pl-PL">
                <a:latin typeface="Adagio_Slab Bold" panose="00000800000000000000" pitchFamily="50" charset="-18"/>
              </a:rPr>
              <a:t>Konstruktor vs. Architekt</a:t>
            </a:r>
            <a:endParaRPr>
              <a:latin typeface="Adagio_Slab Bold" panose="00000800000000000000" pitchFamily="50" charset="-18"/>
            </a:endParaRPr>
          </a:p>
        </p:txBody>
      </p:sp>
      <p:pic>
        <p:nvPicPr>
          <p:cNvPr id="83" name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D25D7406-78DA-4732-A006-83197F0F7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73741" y="12105730"/>
            <a:ext cx="2891057" cy="817038"/>
          </a:xfrm>
          <a:prstGeom prst="rect">
            <a:avLst/>
          </a:prstGeom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C24DC2-CC02-4B3D-805B-3ACAFB826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825" y="3173409"/>
            <a:ext cx="12144375" cy="7764222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/>
              <a:t>Brak wyobrażenia o przebiegu współpracy</a:t>
            </a:r>
          </a:p>
          <a:p>
            <a:pPr marL="1253066" lvl="1" indent="-571500">
              <a:buFont typeface="Arial" panose="020B0604020202020204" pitchFamily="34" charset="0"/>
              <a:buChar char="•"/>
            </a:pPr>
            <a:r>
              <a:rPr lang="pl-PL"/>
              <a:t>Projekty prowadzone szablonowo, bez świadomości potrzeby konsultacji z „drugą stroną”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/>
              <a:t>Trudności z komunikacją ze względu na niespójne oczekiwania wobec siebie nawzajem </a:t>
            </a:r>
          </a:p>
          <a:p>
            <a:pPr marL="1253066" lvl="1" indent="-571500">
              <a:buFont typeface="Arial" panose="020B0604020202020204" pitchFamily="34" charset="0"/>
              <a:buChar char="•"/>
            </a:pPr>
            <a:r>
              <a:rPr lang="pl-PL"/>
              <a:t>Brak świadomości czego oczekuje od nas branżysta</a:t>
            </a:r>
          </a:p>
          <a:p>
            <a:pPr marL="1253066" lvl="1" indent="-571500">
              <a:buFont typeface="Arial" panose="020B0604020202020204" pitchFamily="34" charset="0"/>
              <a:buChar char="•"/>
            </a:pPr>
            <a:r>
              <a:rPr lang="pl-PL"/>
              <a:t>Braki inicjatywy do osiągnięcia konsensusu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7517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5.googleusercontent.com/CRH_xOG4TijJOQjUa0s6JLQ3GJSaLFVigXWTIw_JOZP92WzWCDg4W80GHoDJmxJz9Cfx7h1haY8UFyumPN3FBz_RERpCr9vEaOOc-ybU2Jg-wokB5fN1rHsgHOXVwaxTf4cnB3rGuyI">
            <a:extLst>
              <a:ext uri="{FF2B5EF4-FFF2-40B4-BE49-F238E27FC236}">
                <a16:creationId xmlns:a16="http://schemas.microsoft.com/office/drawing/2014/main" id="{2FC6F0F5-4051-471F-98D8-032889C6E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0" y="0"/>
            <a:ext cx="10287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Shape 80"/>
          <p:cNvSpPr>
            <a:spLocks noGrp="1"/>
          </p:cNvSpPr>
          <p:nvPr>
            <p:ph type="sldNum" sz="quarter" idx="4294967295"/>
          </p:nvPr>
        </p:nvSpPr>
        <p:spPr>
          <a:xfrm>
            <a:off x="22313603" y="973050"/>
            <a:ext cx="851195" cy="987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t>21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>
            <a:off x="1266824" y="898525"/>
            <a:ext cx="11439526" cy="2102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3C3C4C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r>
              <a:rPr lang="pl-PL">
                <a:latin typeface="Adagio_Slab Bold" panose="00000800000000000000" pitchFamily="50" charset="-18"/>
              </a:rPr>
              <a:t>Konstruktor vs. Architekt</a:t>
            </a:r>
          </a:p>
          <a:p>
            <a:pPr>
              <a:lnSpc>
                <a:spcPct val="150000"/>
              </a:lnSpc>
            </a:pPr>
            <a:r>
              <a:rPr lang="pl-PL" sz="5400">
                <a:latin typeface="Adagio_Slab Bold" panose="00000800000000000000" pitchFamily="50" charset="-18"/>
              </a:rPr>
              <a:t>-możliwe rozwiązania</a:t>
            </a:r>
            <a:endParaRPr sz="5400">
              <a:latin typeface="Adagio_Slab Bold" panose="00000800000000000000" pitchFamily="50" charset="-18"/>
            </a:endParaRPr>
          </a:p>
        </p:txBody>
      </p:sp>
      <p:pic>
        <p:nvPicPr>
          <p:cNvPr id="83" name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D25D7406-78DA-4732-A006-83197F0F7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73741" y="12105730"/>
            <a:ext cx="2891057" cy="817038"/>
          </a:xfrm>
          <a:prstGeom prst="rect">
            <a:avLst/>
          </a:prstGeom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C24DC2-CC02-4B3D-805B-3ACAFB826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825" y="4343400"/>
            <a:ext cx="12144375" cy="578533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/>
              <a:t>Podobne projekty konfrontujące Architektów </a:t>
            </a:r>
            <a:br>
              <a:rPr lang="pl-PL"/>
            </a:br>
            <a:r>
              <a:rPr lang="pl-PL"/>
              <a:t>i Konstruktorów w trakcie trwania studiów </a:t>
            </a:r>
            <a:br>
              <a:rPr lang="pl-PL"/>
            </a:br>
            <a:r>
              <a:rPr lang="pl-PL"/>
              <a:t>(</a:t>
            </a:r>
            <a:r>
              <a:rPr lang="pl-PL" b="1"/>
              <a:t>w warunkach, które umożliwiają stoczenie tej ideowej bitwy bez ofiar</a:t>
            </a:r>
            <a:r>
              <a:rPr lang="pl-PL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9314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52866442-7D20-4E63-8D87-5D253716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34"/>
            <a:ext cx="12854942" cy="13715966"/>
          </a:xfrm>
          <a:prstGeom prst="rect">
            <a:avLst/>
          </a:prstGeom>
        </p:spPr>
      </p:pic>
      <p:sp>
        <p:nvSpPr>
          <p:cNvPr id="80" name="Shape 80"/>
          <p:cNvSpPr>
            <a:spLocks noGrp="1"/>
          </p:cNvSpPr>
          <p:nvPr>
            <p:ph type="sldNum" sz="quarter" idx="4294967295"/>
          </p:nvPr>
        </p:nvSpPr>
        <p:spPr>
          <a:xfrm>
            <a:off x="22313603" y="973050"/>
            <a:ext cx="851195" cy="987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t>22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>
            <a:off x="1266824" y="898525"/>
            <a:ext cx="10262234" cy="2003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3C3C4C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r>
              <a:rPr lang="pl-PL">
                <a:latin typeface="Adagio_Slab Bold" panose="00000800000000000000" pitchFamily="50" charset="-18"/>
              </a:rPr>
              <a:t>Technologia przyszłości czy teraźniejszość?</a:t>
            </a:r>
          </a:p>
        </p:txBody>
      </p:sp>
      <p:pic>
        <p:nvPicPr>
          <p:cNvPr id="83" name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D25D7406-78DA-4732-A006-83197F0F7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73741" y="12105730"/>
            <a:ext cx="2891057" cy="817038"/>
          </a:xfrm>
          <a:prstGeom prst="rect">
            <a:avLst/>
          </a:prstGeom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C24DC2-CC02-4B3D-805B-3ACAFB826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825" y="4149969"/>
            <a:ext cx="9705975" cy="7699133"/>
          </a:xfrm>
        </p:spPr>
        <p:txBody>
          <a:bodyPr/>
          <a:lstStyle/>
          <a:p>
            <a:pPr lvl="2">
              <a:buNone/>
            </a:pPr>
            <a:r>
              <a:rPr lang="pl-PL"/>
              <a:t>Czasy cyfryzacji – cyfrowe pokolenie często nie wykorzystuje potencjału digitalizacji</a:t>
            </a:r>
          </a:p>
          <a:p>
            <a:pPr marL="1828800" lvl="6" indent="-571500">
              <a:buFont typeface="Arial" panose="020B0604020202020204" pitchFamily="34" charset="0"/>
              <a:buChar char="•"/>
            </a:pPr>
            <a:r>
              <a:rPr lang="pl-PL"/>
              <a:t>Częsty brak świadomości istnienia innego środka komunikacji niż mail</a:t>
            </a:r>
          </a:p>
          <a:p>
            <a:pPr marL="1828800" lvl="6" indent="-571500">
              <a:buFont typeface="Arial" panose="020B0604020202020204" pitchFamily="34" charset="0"/>
              <a:buChar char="•"/>
            </a:pPr>
            <a:r>
              <a:rPr lang="pl-PL"/>
              <a:t>Budownictwo = NIE MUSZE UŻYWAĆ KOMPUTERA</a:t>
            </a:r>
          </a:p>
          <a:p>
            <a:pPr marL="1828800" lvl="6" indent="-571500">
              <a:buFont typeface="Arial" panose="020B0604020202020204" pitchFamily="34" charset="0"/>
              <a:buChar char="•"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4944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52866442-7D20-4E63-8D87-5D253716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34"/>
            <a:ext cx="12854942" cy="13715966"/>
          </a:xfrm>
          <a:prstGeom prst="rect">
            <a:avLst/>
          </a:prstGeom>
        </p:spPr>
      </p:pic>
      <p:sp>
        <p:nvSpPr>
          <p:cNvPr id="80" name="Shape 80"/>
          <p:cNvSpPr>
            <a:spLocks noGrp="1"/>
          </p:cNvSpPr>
          <p:nvPr>
            <p:ph type="sldNum" sz="quarter" idx="4294967295"/>
          </p:nvPr>
        </p:nvSpPr>
        <p:spPr>
          <a:xfrm>
            <a:off x="22313603" y="973050"/>
            <a:ext cx="851195" cy="987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t>23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>
            <a:off x="1266824" y="898525"/>
            <a:ext cx="10262234" cy="3104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3C3C4C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r>
              <a:rPr lang="pl-PL">
                <a:latin typeface="Adagio_Slab Bold" panose="00000800000000000000" pitchFamily="50" charset="-18"/>
              </a:rPr>
              <a:t>Technologia przyszłości czy teraźniejszość?</a:t>
            </a:r>
          </a:p>
          <a:p>
            <a:pPr>
              <a:lnSpc>
                <a:spcPct val="150000"/>
              </a:lnSpc>
            </a:pPr>
            <a:r>
              <a:rPr lang="pl-PL" sz="5400">
                <a:latin typeface="Adagio_Slab Bold" panose="00000800000000000000" pitchFamily="50" charset="-18"/>
              </a:rPr>
              <a:t>- możliwości</a:t>
            </a:r>
          </a:p>
        </p:txBody>
      </p:sp>
      <p:pic>
        <p:nvPicPr>
          <p:cNvPr id="83" name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D25D7406-78DA-4732-A006-83197F0F7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73741" y="12105730"/>
            <a:ext cx="2891057" cy="817038"/>
          </a:xfrm>
          <a:prstGeom prst="rect">
            <a:avLst/>
          </a:prstGeom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C24DC2-CC02-4B3D-805B-3ACAFB826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825" y="4958862"/>
            <a:ext cx="9705975" cy="689024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/>
              <a:t>wszelkie aplikacje usprawniające komunikacje – </a:t>
            </a:r>
            <a:r>
              <a:rPr lang="pl-PL" err="1"/>
              <a:t>Slack</a:t>
            </a:r>
            <a:r>
              <a:rPr lang="pl-PL"/>
              <a:t>, MS </a:t>
            </a:r>
            <a:r>
              <a:rPr lang="pl-PL" err="1"/>
              <a:t>Teams</a:t>
            </a:r>
            <a:r>
              <a:rPr lang="pl-PL"/>
              <a:t>, </a:t>
            </a:r>
            <a:r>
              <a:rPr lang="pl-PL" err="1"/>
              <a:t>Trello</a:t>
            </a:r>
            <a:endParaRPr lang="pl-PL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/>
              <a:t>Klarowny podział zadań dostępny dla wszystkich (obok tablica zadań </a:t>
            </a:r>
            <a:r>
              <a:rPr lang="pl-PL" err="1"/>
              <a:t>Trello</a:t>
            </a:r>
            <a:r>
              <a:rPr lang="pl-PL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/>
              <a:t>Rozwiązania chmurowe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/>
          </a:p>
          <a:p>
            <a:pPr marL="1253066" lvl="1" indent="-571500">
              <a:buFont typeface="Arial" panose="020B0604020202020204" pitchFamily="34" charset="0"/>
              <a:buChar char="•"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1167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DEB23909-DB41-4799-BA98-4A116221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2476" y="0"/>
            <a:ext cx="9841523" cy="68580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2306198C-9C63-4D61-B7E1-A1470711A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2475" y="6858000"/>
            <a:ext cx="9841523" cy="6858000"/>
          </a:xfrm>
          <a:prstGeom prst="rect">
            <a:avLst/>
          </a:prstGeom>
        </p:spPr>
      </p:pic>
      <p:sp>
        <p:nvSpPr>
          <p:cNvPr id="80" name="Shape 80"/>
          <p:cNvSpPr>
            <a:spLocks noGrp="1"/>
          </p:cNvSpPr>
          <p:nvPr>
            <p:ph type="sldNum" sz="quarter" idx="4294967295"/>
          </p:nvPr>
        </p:nvSpPr>
        <p:spPr>
          <a:xfrm>
            <a:off x="22313603" y="973050"/>
            <a:ext cx="851195" cy="98751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82" name="Shape 82"/>
          <p:cNvSpPr/>
          <p:nvPr/>
        </p:nvSpPr>
        <p:spPr>
          <a:xfrm>
            <a:off x="1266823" y="898525"/>
            <a:ext cx="12853623" cy="2003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3C3C4C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r>
              <a:rPr lang="pl-PL">
                <a:latin typeface="Adagio_Slab Bold" panose="00000800000000000000" pitchFamily="50" charset="-18"/>
              </a:rPr>
              <a:t>Budowanie schematów uproszczonych</a:t>
            </a:r>
            <a:endParaRPr>
              <a:latin typeface="Adagio_Slab Bold" panose="00000800000000000000" pitchFamily="50" charset="-18"/>
            </a:endParaRPr>
          </a:p>
        </p:txBody>
      </p:sp>
      <p:pic>
        <p:nvPicPr>
          <p:cNvPr id="83" name="imag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D25D7406-78DA-4732-A006-83197F0F7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73741" y="12372430"/>
            <a:ext cx="2891057" cy="817038"/>
          </a:xfrm>
          <a:prstGeom prst="rect">
            <a:avLst/>
          </a:prstGeom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C24DC2-CC02-4B3D-805B-3ACAFB826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823" y="3597592"/>
            <a:ext cx="10925177" cy="4664307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/>
              <a:t>Dążenie do zbudowania jak najdokładniejszego modelu analitycznego konstrukcji – pochłania sporo czasu w początkowej fazie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/>
              <a:t>Brak umiejętności upraszczania i szybkiej analizy konstrukcji na cito </a:t>
            </a:r>
          </a:p>
        </p:txBody>
      </p:sp>
    </p:spTree>
    <p:extLst>
      <p:ext uri="{BB962C8B-B14F-4D97-AF65-F5344CB8AC3E}">
        <p14:creationId xmlns:p14="http://schemas.microsoft.com/office/powerpoint/2010/main" val="4104105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>
            <a:extLst>
              <a:ext uri="{FF2B5EF4-FFF2-40B4-BE49-F238E27FC236}">
                <a16:creationId xmlns:a16="http://schemas.microsoft.com/office/drawing/2014/main" id="{3A116D32-0F8C-4A5B-ACFA-F03944A23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2476" y="0"/>
            <a:ext cx="9841523" cy="685800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0535E6A3-7EE4-47A0-AC22-08D146682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2475" y="6858000"/>
            <a:ext cx="9841523" cy="6858000"/>
          </a:xfrm>
          <a:prstGeom prst="rect">
            <a:avLst/>
          </a:prstGeom>
        </p:spPr>
      </p:pic>
      <p:sp>
        <p:nvSpPr>
          <p:cNvPr id="80" name="Shape 80"/>
          <p:cNvSpPr>
            <a:spLocks noGrp="1"/>
          </p:cNvSpPr>
          <p:nvPr>
            <p:ph type="sldNum" sz="quarter" idx="4294967295"/>
          </p:nvPr>
        </p:nvSpPr>
        <p:spPr>
          <a:xfrm>
            <a:off x="22313603" y="973050"/>
            <a:ext cx="851195" cy="987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pic>
        <p:nvPicPr>
          <p:cNvPr id="83" name="imag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D25D7406-78DA-4732-A006-83197F0F7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73741" y="12372430"/>
            <a:ext cx="2891057" cy="817038"/>
          </a:xfrm>
          <a:prstGeom prst="rect">
            <a:avLst/>
          </a:prstGeom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C24DC2-CC02-4B3D-805B-3ACAFB826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823" y="4901746"/>
            <a:ext cx="12144375" cy="5970591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/>
              <a:t>Projekty na studiach oparte na własnych rozwiązaniach konstrukcyjnych – odejście od szablonów powtarzanych rok rocznie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/>
              <a:t>Większa swoboda przy projektowaniu w czasie studiów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/>
              <a:t>Większy nacisk na samą konstrukcje i szybkie szacowanie niż na żmudne obliczenia normowe</a:t>
            </a:r>
          </a:p>
        </p:txBody>
      </p:sp>
      <p:sp>
        <p:nvSpPr>
          <p:cNvPr id="7" name="Shape 82">
            <a:extLst>
              <a:ext uri="{FF2B5EF4-FFF2-40B4-BE49-F238E27FC236}">
                <a16:creationId xmlns:a16="http://schemas.microsoft.com/office/drawing/2014/main" id="{DAACF393-1B64-4B9C-8FDA-AAD6B1754F43}"/>
              </a:ext>
            </a:extLst>
          </p:cNvPr>
          <p:cNvSpPr/>
          <p:nvPr/>
        </p:nvSpPr>
        <p:spPr>
          <a:xfrm>
            <a:off x="1266824" y="898525"/>
            <a:ext cx="13275652" cy="3104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3C3C4C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r>
              <a:rPr lang="pl-PL">
                <a:latin typeface="Adagio_Slab Bold" panose="00000800000000000000" pitchFamily="50" charset="-18"/>
              </a:rPr>
              <a:t>Budowanie schematów uproszczonych</a:t>
            </a:r>
          </a:p>
          <a:p>
            <a:pPr>
              <a:lnSpc>
                <a:spcPct val="150000"/>
              </a:lnSpc>
            </a:pPr>
            <a:r>
              <a:rPr lang="pl-PL" sz="5400">
                <a:latin typeface="Adagio_Slab Bold" panose="00000800000000000000" pitchFamily="50" charset="-18"/>
              </a:rPr>
              <a:t>- możliwe rozwiązania </a:t>
            </a:r>
            <a:endParaRPr sz="5400">
              <a:latin typeface="Adagio_Slab Bold" panose="00000800000000000000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250468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uFDrARzxo4G0qU-uvD6eJGEesGy_FpXpI01_VAHyoX4srYb-Ojbe3KbtAGotnhkrbRzTuByxDTN7N6AFwk-GuuvPSrYKF3yrJ-GAUdjH_i5SKjcy-M6ciMkrZGHqGANM8QFVoYNd8UhSQb2IpQ">
            <a:extLst>
              <a:ext uri="{FF2B5EF4-FFF2-40B4-BE49-F238E27FC236}">
                <a16:creationId xmlns:a16="http://schemas.microsoft.com/office/drawing/2014/main" id="{3D58FDF2-57D7-45DE-BBC7-CE928F9C0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0830" y="0"/>
            <a:ext cx="9483170" cy="1371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Shape 80"/>
          <p:cNvSpPr>
            <a:spLocks noGrp="1"/>
          </p:cNvSpPr>
          <p:nvPr>
            <p:ph type="sldNum" sz="quarter" idx="4294967295"/>
          </p:nvPr>
        </p:nvSpPr>
        <p:spPr>
          <a:xfrm>
            <a:off x="22313603" y="973050"/>
            <a:ext cx="851195" cy="9875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t>26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>
            <a:off x="1266824" y="898525"/>
            <a:ext cx="8772526" cy="1001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3C3C4C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r>
              <a:rPr lang="pl-PL">
                <a:latin typeface="Adagio_Slab Bold" panose="00000800000000000000" pitchFamily="50" charset="-18"/>
              </a:rPr>
              <a:t>Czy BIM pomaga?</a:t>
            </a:r>
            <a:endParaRPr>
              <a:latin typeface="Adagio_Slab Bold" panose="00000800000000000000" pitchFamily="50" charset="-18"/>
            </a:endParaRPr>
          </a:p>
        </p:txBody>
      </p:sp>
      <p:pic>
        <p:nvPicPr>
          <p:cNvPr id="83" name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D25D7406-78DA-4732-A006-83197F0F7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73741" y="12105730"/>
            <a:ext cx="2891057" cy="817038"/>
          </a:xfrm>
          <a:prstGeom prst="rect">
            <a:avLst/>
          </a:prstGeom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C24DC2-CC02-4B3D-805B-3ACAFB826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824" y="2669557"/>
            <a:ext cx="12144375" cy="5168158"/>
          </a:xfrm>
        </p:spPr>
        <p:txBody>
          <a:bodyPr/>
          <a:lstStyle/>
          <a:p>
            <a:r>
              <a:rPr lang="pl-PL"/>
              <a:t>Wymaga większego nakładu czasu ze względu na: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/>
              <a:t>konieczność lepszej komunikacji między branżystami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/>
              <a:t>ciągłe zmiany i modyfikacje modelu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/>
              <a:t>przyzwyczajenie do innego typu pracy nad projektem w czasie studiów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6D7D137-E08B-40A6-ADDC-6B04CD53EAAC}"/>
              </a:ext>
            </a:extLst>
          </p:cNvPr>
          <p:cNvSpPr txBox="1"/>
          <p:nvPr/>
        </p:nvSpPr>
        <p:spPr>
          <a:xfrm>
            <a:off x="1266824" y="8042988"/>
            <a:ext cx="12401549" cy="24780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indent="0" algn="l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l-PL" sz="4000" b="0" i="0" u="none" strike="noStrike" cap="none" spc="0" normalizeH="0" baseline="0">
                <a:ln>
                  <a:noFill/>
                </a:ln>
                <a:solidFill>
                  <a:srgbClr val="3C3C4C"/>
                </a:solidFill>
                <a:effectLst/>
                <a:uFillTx/>
                <a:latin typeface="Adagio_Slab" panose="00000500000000000000" pitchFamily="50" charset="-18"/>
                <a:sym typeface="Times New Roman"/>
              </a:rPr>
              <a:t>Jednak to wszystko prowadzi do powstania zintegrowanego spójnego projektu, który pozwala na oszczędzenie czasu w późniejszym etapie.</a:t>
            </a:r>
          </a:p>
        </p:txBody>
      </p:sp>
    </p:spTree>
    <p:extLst>
      <p:ext uri="{BB962C8B-B14F-4D97-AF65-F5344CB8AC3E}">
        <p14:creationId xmlns:p14="http://schemas.microsoft.com/office/powerpoint/2010/main" val="741729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sldNum" sz="quarter" idx="4294967295"/>
          </p:nvPr>
        </p:nvSpPr>
        <p:spPr>
          <a:xfrm>
            <a:off x="22672762" y="906463"/>
            <a:ext cx="492038" cy="1054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87" name="Shape 87"/>
          <p:cNvSpPr/>
          <p:nvPr/>
        </p:nvSpPr>
        <p:spPr>
          <a:xfrm>
            <a:off x="6729412" y="5856187"/>
            <a:ext cx="10925176" cy="1001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pPr algn="ctr"/>
            <a:r>
              <a:rPr lang="pl-PL">
                <a:solidFill>
                  <a:srgbClr val="FFFFFF"/>
                </a:solidFill>
                <a:latin typeface="Adagio_Slab Bold" panose="00000800000000000000" pitchFamily="50" charset="-18"/>
              </a:rPr>
              <a:t>Dziękujemy za uwagę </a:t>
            </a:r>
            <a:endParaRPr>
              <a:solidFill>
                <a:srgbClr val="FFFFFF"/>
              </a:solidFill>
              <a:latin typeface="Adagio_Slab Bold" panose="00000800000000000000" pitchFamily="50" charset="-18"/>
            </a:endParaRPr>
          </a:p>
        </p:txBody>
      </p:sp>
      <p:pic>
        <p:nvPicPr>
          <p:cNvPr id="88" name="image9.png"/>
          <p:cNvPicPr>
            <a:picLocks noChangeAspect="1"/>
          </p:cNvPicPr>
          <p:nvPr/>
        </p:nvPicPr>
        <p:blipFill>
          <a:blip r:embed="rId2"/>
          <a:srcRect t="381" b="381"/>
          <a:stretch>
            <a:fillRect/>
          </a:stretch>
        </p:blipFill>
        <p:spPr>
          <a:xfrm>
            <a:off x="1009650" y="12105729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Grafika 8">
            <a:extLst>
              <a:ext uri="{FF2B5EF4-FFF2-40B4-BE49-F238E27FC236}">
                <a16:creationId xmlns:a16="http://schemas.microsoft.com/office/drawing/2014/main" id="{3951A9EA-2058-42C4-9382-47E2F9387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73741" y="12105730"/>
            <a:ext cx="2891057" cy="817038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463206DC-C4FC-477D-92AD-ABE1F854780B}"/>
              </a:ext>
            </a:extLst>
          </p:cNvPr>
          <p:cNvSpPr txBox="1"/>
          <p:nvPr/>
        </p:nvSpPr>
        <p:spPr>
          <a:xfrm>
            <a:off x="6888773" y="7156938"/>
            <a:ext cx="10606454" cy="852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indent="0" algn="ctr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l-PL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dagio_Slab Light" panose="00000400000000000000" pitchFamily="50" charset="-18"/>
                <a:sym typeface="Times New Roman"/>
              </a:rPr>
              <a:t>Aneta Białkowska            |            Krzysztof Kaczor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1266825" y="3810000"/>
            <a:ext cx="11379819" cy="5527431"/>
          </a:xfrm>
          <a:prstGeom prst="rect">
            <a:avLst/>
          </a:prstGeom>
        </p:spPr>
        <p:txBody>
          <a:bodyPr/>
          <a:lstStyle/>
          <a:p>
            <a:pPr>
              <a:defRPr sz="3500"/>
            </a:pPr>
            <a:r>
              <a:rPr lang="pl-PL" sz="3200" dirty="0">
                <a:latin typeface="Adagio_Slab-SemiBold" panose="00000700000000000000" pitchFamily="50" charset="-18"/>
              </a:rPr>
              <a:t>Rok założenia:</a:t>
            </a:r>
            <a:endParaRPr lang="pl-PL" sz="3600" dirty="0">
              <a:latin typeface="Adagio_Slab-SemiBold" panose="00000700000000000000" pitchFamily="50" charset="-18"/>
            </a:endParaRPr>
          </a:p>
          <a:p>
            <a:pPr marL="457200" indent="-457200">
              <a:buFont typeface="Arial" panose="020B0604020202020204" pitchFamily="34" charset="0"/>
              <a:buChar char="•"/>
              <a:defRPr sz="3500"/>
            </a:pPr>
            <a:r>
              <a:rPr lang="pl-PL" sz="3200" dirty="0"/>
              <a:t>Październik 2016</a:t>
            </a:r>
          </a:p>
          <a:p>
            <a:pPr>
              <a:defRPr sz="3500"/>
            </a:pPr>
            <a:r>
              <a:rPr lang="pl-PL" sz="3200" dirty="0">
                <a:latin typeface="Adagio_Slab-SemiBold" panose="00000700000000000000" pitchFamily="50" charset="-18"/>
              </a:rPr>
              <a:t>Założyciele: </a:t>
            </a:r>
          </a:p>
          <a:p>
            <a:pPr marL="457200" indent="-457200">
              <a:buFont typeface="Arial" panose="020B0604020202020204" pitchFamily="34" charset="0"/>
              <a:buChar char="•"/>
              <a:defRPr sz="3500"/>
            </a:pPr>
            <a:r>
              <a:rPr lang="pl-PL" sz="3200" dirty="0"/>
              <a:t>Weronika Kowal, Krzysztof Kaczor, Michał Nowakowski</a:t>
            </a:r>
          </a:p>
          <a:p>
            <a:pPr>
              <a:defRPr sz="3500"/>
            </a:pPr>
            <a:r>
              <a:rPr lang="pl-PL" sz="3200" dirty="0">
                <a:latin typeface="Adagio_Slab-SemiBold" panose="00000700000000000000" pitchFamily="50" charset="-18"/>
              </a:rPr>
              <a:t>Opiekun KN:</a:t>
            </a:r>
          </a:p>
          <a:p>
            <a:pPr marL="457200" indent="-457200">
              <a:buFont typeface="Arial" panose="020B0604020202020204" pitchFamily="34" charset="0"/>
              <a:buChar char="•"/>
              <a:defRPr sz="3500"/>
            </a:pPr>
            <a:r>
              <a:rPr lang="pl-PL" sz="3200" dirty="0"/>
              <a:t>Dr inż. Ireneusz </a:t>
            </a:r>
            <a:r>
              <a:rPr lang="pl-PL" sz="3200" dirty="0" err="1"/>
              <a:t>Czmoch</a:t>
            </a:r>
            <a:endParaRPr lang="pl-PL" sz="3200" dirty="0"/>
          </a:p>
          <a:p>
            <a:pPr>
              <a:defRPr sz="3500"/>
            </a:pPr>
            <a:r>
              <a:rPr lang="pl-PL" sz="3200" dirty="0">
                <a:latin typeface="Adagio_Slab-SemiBold" panose="00000700000000000000" pitchFamily="50" charset="-18"/>
              </a:rPr>
              <a:t>Aktualna liczba członków:</a:t>
            </a:r>
          </a:p>
          <a:p>
            <a:pPr marL="457200" indent="-457200">
              <a:buFont typeface="Arial" panose="020B0604020202020204" pitchFamily="34" charset="0"/>
              <a:buChar char="•"/>
              <a:defRPr sz="3500"/>
            </a:pPr>
            <a:r>
              <a:rPr lang="pl-PL" sz="3200" dirty="0">
                <a:latin typeface="Adagio_Slab" panose="00000500000000000000" pitchFamily="50" charset="-18"/>
              </a:rPr>
              <a:t>30 osób</a:t>
            </a:r>
          </a:p>
          <a:p>
            <a:pPr>
              <a:defRPr sz="3500"/>
            </a:pPr>
            <a:endParaRPr sz="3200" dirty="0">
              <a:latin typeface="Adagio_Slab" panose="00000500000000000000" pitchFamily="50" charset="-18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1266824" y="898525"/>
            <a:ext cx="17348202" cy="1001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3C3C4C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r>
              <a:rPr lang="pl-PL">
                <a:latin typeface="Adagio_Slab Bold" panose="00000800000000000000" pitchFamily="50" charset="-18"/>
              </a:rPr>
              <a:t>Kilka słów o…</a:t>
            </a:r>
            <a:endParaRPr>
              <a:latin typeface="Adagio_Slab Bold" panose="00000800000000000000" pitchFamily="50" charset="-18"/>
            </a:endParaRPr>
          </a:p>
        </p:txBody>
      </p:sp>
      <p:pic>
        <p:nvPicPr>
          <p:cNvPr id="83" name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Obraz 2" descr="Obraz zawierający płot, budynek, osoba, zewnętrzne&#10;&#10;Opis wygenerowany automatycznie">
            <a:extLst>
              <a:ext uri="{FF2B5EF4-FFF2-40B4-BE49-F238E27FC236}">
                <a16:creationId xmlns:a16="http://schemas.microsoft.com/office/drawing/2014/main" id="{6C183ECB-2BFA-4779-9D43-B56BD7E161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7" t="45" r="17246" b="-45"/>
          <a:stretch/>
        </p:blipFill>
        <p:spPr>
          <a:xfrm>
            <a:off x="13004181" y="0"/>
            <a:ext cx="11379819" cy="13722120"/>
          </a:xfrm>
          <a:prstGeom prst="rect">
            <a:avLst/>
          </a:prstGeom>
        </p:spPr>
      </p:pic>
      <p:sp>
        <p:nvSpPr>
          <p:cNvPr id="9" name="Shape 111">
            <a:extLst>
              <a:ext uri="{FF2B5EF4-FFF2-40B4-BE49-F238E27FC236}">
                <a16:creationId xmlns:a16="http://schemas.microsoft.com/office/drawing/2014/main" id="{D39798AB-C6DC-4F13-96B0-2CF43186B4B6}"/>
              </a:ext>
            </a:extLst>
          </p:cNvPr>
          <p:cNvSpPr/>
          <p:nvPr/>
        </p:nvSpPr>
        <p:spPr>
          <a:xfrm>
            <a:off x="13004180" y="0"/>
            <a:ext cx="11379819" cy="13798154"/>
          </a:xfrm>
          <a:prstGeom prst="rect">
            <a:avLst/>
          </a:prstGeom>
          <a:solidFill>
            <a:srgbClr val="7896CF">
              <a:alpha val="37000"/>
            </a:srgbClr>
          </a:solidFill>
          <a:ln w="12700">
            <a:miter lim="400000"/>
          </a:ln>
        </p:spPr>
        <p:txBody>
          <a:bodyPr lIns="110709" tIns="110709" rIns="110709" bIns="110709"/>
          <a:lstStyle/>
          <a:p>
            <a:pPr>
              <a:defRPr>
                <a:solidFill>
                  <a:srgbClr val="FED542"/>
                </a:solidFill>
                <a:latin typeface="Adagio_Slab"/>
                <a:ea typeface="Adagio_Slab"/>
                <a:cs typeface="Adagio_Slab"/>
                <a:sym typeface="Adagio_Slab"/>
              </a:defRPr>
            </a:pPr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sldNum" sz="quarter" idx="4294967295"/>
          </p:nvPr>
        </p:nvSpPr>
        <p:spPr>
          <a:xfrm>
            <a:off x="22715957" y="973050"/>
            <a:ext cx="448841" cy="98751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t>3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200AAF47-D591-40FD-B1D0-D6B82DE3E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73741" y="12105730"/>
            <a:ext cx="2891057" cy="8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3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sldNum" sz="quarter" idx="4294967295"/>
          </p:nvPr>
        </p:nvSpPr>
        <p:spPr>
          <a:xfrm>
            <a:off x="22644719" y="906463"/>
            <a:ext cx="520079" cy="10541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82" name="Shape 82"/>
          <p:cNvSpPr/>
          <p:nvPr/>
        </p:nvSpPr>
        <p:spPr>
          <a:xfrm>
            <a:off x="1266824" y="898525"/>
            <a:ext cx="17348202" cy="1001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3C3C4C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r>
              <a:rPr lang="en-US">
                <a:latin typeface="Adagio_Slab Bold" panose="00000800000000000000" pitchFamily="50" charset="-18"/>
              </a:rPr>
              <a:t>Nasi </a:t>
            </a:r>
            <a:r>
              <a:rPr lang="en-US" err="1">
                <a:latin typeface="Adagio_Slab Bold" panose="00000800000000000000" pitchFamily="50" charset="-18"/>
              </a:rPr>
              <a:t>partnerzy</a:t>
            </a:r>
            <a:endParaRPr>
              <a:latin typeface="Adagio_Slab Bold" panose="00000800000000000000" pitchFamily="50" charset="-18"/>
            </a:endParaRPr>
          </a:p>
        </p:txBody>
      </p:sp>
      <p:pic>
        <p:nvPicPr>
          <p:cNvPr id="83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D25D7406-78DA-4732-A006-83197F0F7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73741" y="12105730"/>
            <a:ext cx="2891057" cy="817038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34809009-27B0-40C2-A6EF-08DE61FAD3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36" t="11746" r="6353" b="17569"/>
          <a:stretch/>
        </p:blipFill>
        <p:spPr>
          <a:xfrm>
            <a:off x="3036916" y="3437531"/>
            <a:ext cx="18310168" cy="684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74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1DA879DB-1E3C-40BB-A683-E3C62D5045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b="7847"/>
          <a:stretch/>
        </p:blipFill>
        <p:spPr>
          <a:xfrm>
            <a:off x="10668000" y="0"/>
            <a:ext cx="13716000" cy="6991350"/>
          </a:xfrm>
          <a:prstGeom prst="rect">
            <a:avLst/>
          </a:prstGeom>
        </p:spPr>
      </p:pic>
      <p:pic>
        <p:nvPicPr>
          <p:cNvPr id="3" name="Obraz 2" descr="Obraz zawierający ściana, wewnątrz&#10;&#10;Opis wygenerowany automatycznie">
            <a:extLst>
              <a:ext uri="{FF2B5EF4-FFF2-40B4-BE49-F238E27FC236}">
                <a16:creationId xmlns:a16="http://schemas.microsoft.com/office/drawing/2014/main" id="{3F321F7B-2D93-42FD-82AC-0DBDE8D138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5" b="12000"/>
          <a:stretch/>
        </p:blipFill>
        <p:spPr>
          <a:xfrm>
            <a:off x="10668000" y="6724650"/>
            <a:ext cx="13716000" cy="6991350"/>
          </a:xfrm>
          <a:prstGeom prst="rect">
            <a:avLst/>
          </a:prstGeom>
        </p:spPr>
      </p:pic>
      <p:sp>
        <p:nvSpPr>
          <p:cNvPr id="80" name="Shape 80"/>
          <p:cNvSpPr>
            <a:spLocks noGrp="1"/>
          </p:cNvSpPr>
          <p:nvPr>
            <p:ph type="sldNum" sz="quarter" idx="4294967295"/>
          </p:nvPr>
        </p:nvSpPr>
        <p:spPr>
          <a:xfrm>
            <a:off x="22644719" y="906463"/>
            <a:ext cx="520079" cy="1054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83" name="imag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D25D7406-78DA-4732-A006-83197F0F7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73741" y="12105730"/>
            <a:ext cx="2891057" cy="817038"/>
          </a:xfrm>
          <a:prstGeom prst="rect">
            <a:avLst/>
          </a:prstGeom>
        </p:spPr>
      </p:pic>
      <p:sp>
        <p:nvSpPr>
          <p:cNvPr id="82" name="Shape 82"/>
          <p:cNvSpPr/>
          <p:nvPr/>
        </p:nvSpPr>
        <p:spPr>
          <a:xfrm>
            <a:off x="1266824" y="898525"/>
            <a:ext cx="17348202" cy="1001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3C3C4C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r>
              <a:rPr lang="pl-PL">
                <a:latin typeface="Adagio_Slab Bold" panose="00000800000000000000" pitchFamily="50" charset="-18"/>
              </a:rPr>
              <a:t>Najciekawsze projekty</a:t>
            </a:r>
            <a:endParaRPr>
              <a:latin typeface="Adagio_Slab Bold" panose="00000800000000000000" pitchFamily="50" charset="-18"/>
            </a:endParaRPr>
          </a:p>
        </p:txBody>
      </p:sp>
      <p:sp>
        <p:nvSpPr>
          <p:cNvPr id="10" name="Shape 81">
            <a:extLst>
              <a:ext uri="{FF2B5EF4-FFF2-40B4-BE49-F238E27FC236}">
                <a16:creationId xmlns:a16="http://schemas.microsoft.com/office/drawing/2014/main" id="{41FFB422-E743-432A-9B3D-CAFC1921CBC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66825" y="3810000"/>
            <a:ext cx="9267825" cy="6985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500"/>
            </a:pPr>
            <a:r>
              <a:rPr lang="pl-PL" sz="3600" dirty="0">
                <a:latin typeface="Adagio_Slab Bold" panose="00000800000000000000" pitchFamily="50" charset="-18"/>
              </a:rPr>
              <a:t>Model pasywnego domu jednorodzinnego</a:t>
            </a:r>
          </a:p>
          <a:p>
            <a:pPr marL="457200" indent="-457200">
              <a:buFont typeface="Arial" panose="020B0604020202020204" pitchFamily="34" charset="0"/>
              <a:buChar char="•"/>
              <a:defRPr sz="3500"/>
            </a:pPr>
            <a:r>
              <a:rPr lang="pl-PL" sz="3200" dirty="0">
                <a:latin typeface="Adagio_Slab" panose="00000500000000000000" pitchFamily="50" charset="-18"/>
              </a:rPr>
              <a:t>Duża dokładność modelu – model wykorzystano do tworzenia przedmiarów i rysunków warsztatowych</a:t>
            </a:r>
          </a:p>
          <a:p>
            <a:pPr marL="457200" indent="-457200">
              <a:buFont typeface="Arial" panose="020B0604020202020204" pitchFamily="34" charset="0"/>
              <a:buChar char="•"/>
              <a:defRPr sz="3500"/>
            </a:pPr>
            <a:r>
              <a:rPr lang="pl-PL" sz="3200" dirty="0">
                <a:latin typeface="Adagio_Slab" panose="00000500000000000000" pitchFamily="50" charset="-18"/>
              </a:rPr>
              <a:t>Wizualizacje elementów konstrukcyjnych i całego obiektu</a:t>
            </a:r>
          </a:p>
        </p:txBody>
      </p:sp>
    </p:spTree>
    <p:extLst>
      <p:ext uri="{BB962C8B-B14F-4D97-AF65-F5344CB8AC3E}">
        <p14:creationId xmlns:p14="http://schemas.microsoft.com/office/powerpoint/2010/main" val="2122299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BEFE2DC5-83B1-489D-A24E-8E4CA71B8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2809"/>
            <a:ext cx="17574649" cy="8833942"/>
          </a:xfrm>
          <a:prstGeom prst="rect">
            <a:avLst/>
          </a:prstGeom>
        </p:spPr>
      </p:pic>
      <p:pic>
        <p:nvPicPr>
          <p:cNvPr id="5" name="Obraz 4" descr="Obraz zawierający wewnątrz, monitor&#10;&#10;Opis wygenerowany automatycznie">
            <a:extLst>
              <a:ext uri="{FF2B5EF4-FFF2-40B4-BE49-F238E27FC236}">
                <a16:creationId xmlns:a16="http://schemas.microsoft.com/office/drawing/2014/main" id="{3CC178E8-5933-4C9E-A274-0EAA63D52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3448668"/>
            <a:ext cx="13955246" cy="4764591"/>
          </a:xfrm>
          <a:prstGeom prst="rect">
            <a:avLst/>
          </a:prstGeom>
        </p:spPr>
      </p:pic>
      <p:sp>
        <p:nvSpPr>
          <p:cNvPr id="80" name="Shape 80"/>
          <p:cNvSpPr>
            <a:spLocks noGrp="1"/>
          </p:cNvSpPr>
          <p:nvPr>
            <p:ph type="sldNum" sz="quarter" idx="4294967295"/>
          </p:nvPr>
        </p:nvSpPr>
        <p:spPr>
          <a:xfrm>
            <a:off x="22680691" y="973050"/>
            <a:ext cx="484107" cy="98751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pPr/>
              <a:t>6</a:t>
            </a:fld>
            <a:endParaRPr/>
          </a:p>
        </p:txBody>
      </p:sp>
      <p:sp>
        <p:nvSpPr>
          <p:cNvPr id="82" name="Shape 82"/>
          <p:cNvSpPr/>
          <p:nvPr/>
        </p:nvSpPr>
        <p:spPr>
          <a:xfrm>
            <a:off x="1266824" y="898525"/>
            <a:ext cx="17348202" cy="1001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3C3C4C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r>
              <a:rPr lang="pl-PL">
                <a:latin typeface="Adagio_Slab Bold" panose="00000800000000000000" pitchFamily="50" charset="-18"/>
              </a:rPr>
              <a:t>Najciekawsze projekty</a:t>
            </a:r>
            <a:endParaRPr>
              <a:latin typeface="Adagio_Slab Bold" panose="00000800000000000000" pitchFamily="50" charset="-18"/>
            </a:endParaRPr>
          </a:p>
        </p:txBody>
      </p:sp>
      <p:pic>
        <p:nvPicPr>
          <p:cNvPr id="83" name="imag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D25D7406-78DA-4732-A006-83197F0F7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73741" y="12105730"/>
            <a:ext cx="2891057" cy="817038"/>
          </a:xfrm>
          <a:prstGeom prst="rect">
            <a:avLst/>
          </a:prstGeom>
        </p:spPr>
      </p:pic>
      <p:sp>
        <p:nvSpPr>
          <p:cNvPr id="7" name="Shape 81">
            <a:extLst>
              <a:ext uri="{FF2B5EF4-FFF2-40B4-BE49-F238E27FC236}">
                <a16:creationId xmlns:a16="http://schemas.microsoft.com/office/drawing/2014/main" id="{66A3FA3B-19D4-4264-B2AB-1194665F2B3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3849351" y="3810000"/>
            <a:ext cx="9267825" cy="6985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>
              <a:defRPr sz="3500"/>
            </a:pPr>
            <a:r>
              <a:rPr lang="pl-PL" sz="3600">
                <a:latin typeface="Adagio_Slab Bold" panose="00000800000000000000" pitchFamily="50" charset="-18"/>
              </a:rPr>
              <a:t>Model żelbetowej wanny szczelnej na POW</a:t>
            </a:r>
          </a:p>
          <a:p>
            <a:pPr marL="457200" indent="-457200" algn="r">
              <a:buFont typeface="Arial" panose="020B0604020202020204" pitchFamily="34" charset="0"/>
              <a:buChar char="•"/>
              <a:defRPr sz="3500"/>
            </a:pPr>
            <a:r>
              <a:rPr lang="pl-PL" sz="3200">
                <a:latin typeface="Adagio_Slab" panose="00000500000000000000" pitchFamily="50" charset="-18"/>
              </a:rPr>
              <a:t>Duży obiekt o skomplikowanej geometrii</a:t>
            </a:r>
          </a:p>
          <a:p>
            <a:pPr marL="457200" indent="-457200" algn="r">
              <a:buFont typeface="Arial" panose="020B0604020202020204" pitchFamily="34" charset="0"/>
              <a:buChar char="•"/>
              <a:defRPr sz="3500"/>
            </a:pPr>
            <a:r>
              <a:rPr lang="pl-PL" sz="3200">
                <a:latin typeface="Adagio_Slab" panose="00000500000000000000" pitchFamily="50" charset="-18"/>
              </a:rPr>
              <a:t>Skrypt Dynamo do generowania obiektu z danych pobranych z dokumentacji</a:t>
            </a:r>
          </a:p>
          <a:p>
            <a:pPr marL="457200" indent="-457200" algn="r">
              <a:buFont typeface="Arial" panose="020B0604020202020204" pitchFamily="34" charset="0"/>
              <a:buChar char="•"/>
              <a:defRPr sz="3500"/>
            </a:pPr>
            <a:r>
              <a:rPr lang="pl-PL" sz="3200">
                <a:latin typeface="Adagio_Slab" panose="00000500000000000000" pitchFamily="50" charset="-18"/>
              </a:rPr>
              <a:t>Podział na sekcje i działki robocze + m.in. Hydroizolacje</a:t>
            </a:r>
          </a:p>
          <a:p>
            <a:pPr marL="457200" indent="-457200" algn="r">
              <a:buFont typeface="Arial" panose="020B0604020202020204" pitchFamily="34" charset="0"/>
              <a:buChar char="•"/>
              <a:defRPr sz="3500"/>
            </a:pPr>
            <a:endParaRPr lang="pl-PL" sz="3200">
              <a:latin typeface="Adagio_Slab" panose="00000500000000000000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843887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99ED8BBB-835E-4B74-B16F-2FE60C688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339" y="-742909"/>
            <a:ext cx="10452719" cy="9105817"/>
          </a:xfrm>
          <a:prstGeom prst="rect">
            <a:avLst/>
          </a:prstGeom>
        </p:spPr>
      </p:pic>
      <p:pic>
        <p:nvPicPr>
          <p:cNvPr id="1028" name="Picture 4" descr="https://knbimgo.il.pw.edu.pl/projects/szkolenie_wspolpraca_mostostal/3.png">
            <a:extLst>
              <a:ext uri="{FF2B5EF4-FFF2-40B4-BE49-F238E27FC236}">
                <a16:creationId xmlns:a16="http://schemas.microsoft.com/office/drawing/2014/main" id="{D25C5642-1F3E-43B3-9122-651027B0D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6" r="13218"/>
          <a:stretch/>
        </p:blipFill>
        <p:spPr bwMode="auto">
          <a:xfrm>
            <a:off x="13497682" y="7739301"/>
            <a:ext cx="10886318" cy="597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Shape 80"/>
          <p:cNvSpPr>
            <a:spLocks noGrp="1"/>
          </p:cNvSpPr>
          <p:nvPr>
            <p:ph type="sldNum" sz="quarter" idx="4294967295"/>
          </p:nvPr>
        </p:nvSpPr>
        <p:spPr>
          <a:xfrm>
            <a:off x="22644719" y="906463"/>
            <a:ext cx="520079" cy="1054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82" name="Shape 82"/>
          <p:cNvSpPr/>
          <p:nvPr/>
        </p:nvSpPr>
        <p:spPr>
          <a:xfrm>
            <a:off x="1266824" y="898525"/>
            <a:ext cx="17348202" cy="1001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3C3C4C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r>
              <a:rPr lang="pl-PL">
                <a:latin typeface="Adagio_Slab Bold" panose="00000800000000000000" pitchFamily="50" charset="-18"/>
              </a:rPr>
              <a:t>Najciekawsze projekty</a:t>
            </a:r>
            <a:endParaRPr>
              <a:latin typeface="Adagio_Slab Bold" panose="00000800000000000000" pitchFamily="50" charset="-18"/>
            </a:endParaRPr>
          </a:p>
        </p:txBody>
      </p:sp>
      <p:pic>
        <p:nvPicPr>
          <p:cNvPr id="83" name="imag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D25D7406-78DA-4732-A006-83197F0F7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73741" y="12105730"/>
            <a:ext cx="2891057" cy="817038"/>
          </a:xfrm>
          <a:prstGeom prst="rect">
            <a:avLst/>
          </a:prstGeom>
        </p:spPr>
      </p:pic>
      <p:sp>
        <p:nvSpPr>
          <p:cNvPr id="6" name="Shape 81">
            <a:extLst>
              <a:ext uri="{FF2B5EF4-FFF2-40B4-BE49-F238E27FC236}">
                <a16:creationId xmlns:a16="http://schemas.microsoft.com/office/drawing/2014/main" id="{76D67208-79BE-45FE-A311-6934AEEB4D0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66825" y="3810000"/>
            <a:ext cx="9267825" cy="6985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500"/>
            </a:pPr>
            <a:r>
              <a:rPr lang="pl-PL" sz="3600">
                <a:latin typeface="Adagio_Slab Bold" panose="00000800000000000000" pitchFamily="50" charset="-18"/>
              </a:rPr>
              <a:t>Parametryczne modele rodzin BHP wraz ze skryptami Dynamo</a:t>
            </a:r>
          </a:p>
          <a:p>
            <a:pPr marL="457200" indent="-457200">
              <a:buFont typeface="Arial" panose="020B0604020202020204" pitchFamily="34" charset="0"/>
              <a:buChar char="•"/>
              <a:defRPr sz="3500"/>
            </a:pPr>
            <a:r>
              <a:rPr lang="pl-PL" sz="3200">
                <a:latin typeface="Adagio_Slab" panose="00000500000000000000" pitchFamily="50" charset="-18"/>
              </a:rPr>
              <a:t>Złożone modele rodzin o różnym poziomie LOD</a:t>
            </a:r>
          </a:p>
          <a:p>
            <a:pPr marL="457200" indent="-457200">
              <a:buFont typeface="Arial" panose="020B0604020202020204" pitchFamily="34" charset="0"/>
              <a:buChar char="•"/>
              <a:defRPr sz="3500"/>
            </a:pPr>
            <a:r>
              <a:rPr lang="pl-PL" sz="3200">
                <a:latin typeface="Adagio_Slab" panose="00000500000000000000" pitchFamily="50" charset="-18"/>
              </a:rPr>
              <a:t>Skrypty Dynamo &amp; </a:t>
            </a:r>
            <a:r>
              <a:rPr lang="pl-PL" sz="3200" err="1">
                <a:latin typeface="Adagio_Slab" panose="00000500000000000000" pitchFamily="50" charset="-18"/>
              </a:rPr>
              <a:t>Python</a:t>
            </a:r>
            <a:r>
              <a:rPr lang="pl-PL" sz="3200">
                <a:latin typeface="Adagio_Slab" panose="00000500000000000000" pitchFamily="50" charset="-18"/>
              </a:rPr>
              <a:t> do wstawiania elementów</a:t>
            </a:r>
          </a:p>
          <a:p>
            <a:pPr marL="457200" indent="-457200">
              <a:buFont typeface="Arial" panose="020B0604020202020204" pitchFamily="34" charset="0"/>
              <a:buChar char="•"/>
              <a:defRPr sz="3500"/>
            </a:pPr>
            <a:r>
              <a:rPr lang="pl-PL" sz="3200">
                <a:latin typeface="Adagio_Slab" panose="00000500000000000000" pitchFamily="50" charset="-18"/>
              </a:rPr>
              <a:t>Wykrywanie miejsc potencjalnie niebezpiecznych</a:t>
            </a:r>
          </a:p>
          <a:p>
            <a:pPr marL="457200" indent="-457200">
              <a:buFont typeface="Arial" panose="020B0604020202020204" pitchFamily="34" charset="0"/>
              <a:buChar char="•"/>
              <a:defRPr sz="3500"/>
            </a:pPr>
            <a:endParaRPr lang="pl-PL" sz="3200">
              <a:latin typeface="Adagio_Slab" panose="00000500000000000000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745857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nbimgo.il.pw.edu.pl/images/team2.jpg">
            <a:extLst>
              <a:ext uri="{FF2B5EF4-FFF2-40B4-BE49-F238E27FC236}">
                <a16:creationId xmlns:a16="http://schemas.microsoft.com/office/drawing/2014/main" id="{FD67B0E6-B2B6-4573-B4C8-37D791FC9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2" r="22121"/>
          <a:stretch/>
        </p:blipFill>
        <p:spPr bwMode="auto">
          <a:xfrm>
            <a:off x="12070080" y="0"/>
            <a:ext cx="12313920" cy="1371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Shape 80"/>
          <p:cNvSpPr>
            <a:spLocks noGrp="1"/>
          </p:cNvSpPr>
          <p:nvPr>
            <p:ph type="sldNum" sz="quarter" idx="4294967295"/>
          </p:nvPr>
        </p:nvSpPr>
        <p:spPr>
          <a:xfrm>
            <a:off x="22666264" y="973050"/>
            <a:ext cx="498534" cy="98751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>
            <a:off x="1266824" y="898525"/>
            <a:ext cx="17348202" cy="1001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3C3C4C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r>
              <a:rPr lang="pl-PL">
                <a:latin typeface="Adagio_Slab Bold" panose="00000800000000000000" pitchFamily="50" charset="-18"/>
              </a:rPr>
              <a:t>Najciekawsze projekty</a:t>
            </a:r>
            <a:endParaRPr>
              <a:latin typeface="Adagio_Slab Bold" panose="00000800000000000000" pitchFamily="50" charset="-18"/>
            </a:endParaRPr>
          </a:p>
        </p:txBody>
      </p:sp>
      <p:pic>
        <p:nvPicPr>
          <p:cNvPr id="83" name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D25D7406-78DA-4732-A006-83197F0F7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73741" y="12105730"/>
            <a:ext cx="2891057" cy="817038"/>
          </a:xfrm>
          <a:prstGeom prst="rect">
            <a:avLst/>
          </a:prstGeom>
        </p:spPr>
      </p:pic>
      <p:sp>
        <p:nvSpPr>
          <p:cNvPr id="6" name="Shape 81">
            <a:extLst>
              <a:ext uri="{FF2B5EF4-FFF2-40B4-BE49-F238E27FC236}">
                <a16:creationId xmlns:a16="http://schemas.microsoft.com/office/drawing/2014/main" id="{76D67208-79BE-45FE-A311-6934AEEB4D0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66825" y="3810000"/>
            <a:ext cx="9267825" cy="69850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3500"/>
            </a:pPr>
            <a:r>
              <a:rPr lang="pl-PL" sz="3600">
                <a:latin typeface="Adagio_Slab Bold" panose="00000800000000000000" pitchFamily="50" charset="-18"/>
              </a:rPr>
              <a:t>Pikniki naukowe CNK i PR na Narodowym</a:t>
            </a:r>
          </a:p>
          <a:p>
            <a:pPr marL="457200" indent="-457200">
              <a:buFont typeface="Arial" panose="020B0604020202020204" pitchFamily="34" charset="0"/>
              <a:buChar char="•"/>
              <a:defRPr sz="3500"/>
            </a:pPr>
            <a:r>
              <a:rPr lang="pl-PL" sz="3500"/>
              <a:t>Budowa modelu PKiN z klocków</a:t>
            </a:r>
          </a:p>
          <a:p>
            <a:pPr marL="457200" indent="-457200">
              <a:buFont typeface="Arial" panose="020B0604020202020204" pitchFamily="34" charset="0"/>
              <a:buChar char="•"/>
              <a:defRPr sz="3500"/>
            </a:pPr>
            <a:r>
              <a:rPr lang="pl-PL" sz="3500"/>
              <a:t>Wykonanie skanu kładki </a:t>
            </a:r>
          </a:p>
          <a:p>
            <a:pPr marL="457200" indent="-457200">
              <a:buFont typeface="Arial" panose="020B0604020202020204" pitchFamily="34" charset="0"/>
              <a:buChar char="•"/>
              <a:defRPr sz="3500"/>
            </a:pPr>
            <a:r>
              <a:rPr lang="pl-PL" sz="3500"/>
              <a:t>Stworzenie modelu BIM zabytkowego budynku na podstawie otrzymanej chmury punktów </a:t>
            </a:r>
          </a:p>
          <a:p>
            <a:pPr marL="457200" indent="-457200">
              <a:buFont typeface="Arial" panose="020B0604020202020204" pitchFamily="34" charset="0"/>
              <a:buChar char="•"/>
              <a:defRPr sz="3500"/>
            </a:pPr>
            <a:r>
              <a:rPr lang="pl-PL" sz="3500"/>
              <a:t>Skanowanie małych obiektów w czasie rzeczywistym za pomocą kamery KINECT </a:t>
            </a:r>
          </a:p>
          <a:p>
            <a:pPr marL="457200" indent="-457200">
              <a:buFont typeface="Arial" panose="020B0604020202020204" pitchFamily="34" charset="0"/>
              <a:buChar char="•"/>
              <a:defRPr sz="3500"/>
            </a:pPr>
            <a:r>
              <a:rPr lang="pl-PL" sz="3500"/>
              <a:t>Stworzenie modelu PKiN w REVIT złożonego z klocków zamodelowanych jako rodzina programu</a:t>
            </a:r>
            <a:endParaRPr lang="pl-PL" sz="3200">
              <a:latin typeface="Adagio_Slab" panose="00000500000000000000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159276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10A3EB0-F504-4279-A001-A01724AF36B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657600" y="5383763"/>
            <a:ext cx="17068800" cy="2948474"/>
          </a:xfrm>
        </p:spPr>
        <p:txBody>
          <a:bodyPr>
            <a:normAutofit/>
          </a:bodyPr>
          <a:lstStyle/>
          <a:p>
            <a:r>
              <a:rPr lang="pl-PL" sz="7200" dirty="0">
                <a:solidFill>
                  <a:srgbClr val="FFFFFF"/>
                </a:solidFill>
                <a:latin typeface="Adagio_Slab Bold" panose="00000800000000000000" pitchFamily="50" charset="-18"/>
              </a:rPr>
              <a:t>BIM W EDUKACJI – </a:t>
            </a:r>
            <a:br>
              <a:rPr lang="pl-PL" sz="7200" dirty="0">
                <a:solidFill>
                  <a:srgbClr val="FFFFFF"/>
                </a:solidFill>
                <a:latin typeface="Adagio_Slab Bold" panose="00000800000000000000" pitchFamily="50" charset="-18"/>
              </a:rPr>
            </a:br>
            <a:r>
              <a:rPr lang="pl-PL" sz="7200" dirty="0">
                <a:solidFill>
                  <a:srgbClr val="FFFFFF"/>
                </a:solidFill>
                <a:latin typeface="Adagio_Slab Bold" panose="00000800000000000000" pitchFamily="50" charset="-18"/>
              </a:rPr>
              <a:t>NASZA PERSPEKTYWA</a:t>
            </a:r>
            <a:endParaRPr lang="pl-PL" sz="7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627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rgbClr val="6ABA9C"/>
      </a:dk1>
      <a:lt1>
        <a:srgbClr val="6ABA9C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ABA9C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10709" tIns="110709" rIns="110709" bIns="110709" numCol="1" spcCol="38100" rtlCol="0" anchor="t">
        <a:spAutoFit/>
      </a:bodyPr>
      <a:lstStyle>
        <a:defPPr marL="0" marR="0" indent="0" algn="l" defTabSz="1087437" rtl="0" fontAlgn="auto" latinLnBrk="0" hangingPunct="0">
          <a:lnSpc>
            <a:spcPct val="12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6ABA9C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10709" tIns="110709" rIns="110709" bIns="110709" numCol="1" spcCol="38100" rtlCol="0" anchor="t">
        <a:spAutoFit/>
      </a:bodyPr>
      <a:lstStyle>
        <a:defPPr marL="0" marR="0" indent="0" algn="l" defTabSz="1087437" rtl="0" fontAlgn="auto" latinLnBrk="0" hangingPunct="0">
          <a:lnSpc>
            <a:spcPct val="12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6ABA9C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ABA9C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10709" tIns="110709" rIns="110709" bIns="110709" numCol="1" spcCol="38100" rtlCol="0" anchor="t">
        <a:spAutoFit/>
      </a:bodyPr>
      <a:lstStyle>
        <a:defPPr marL="0" marR="0" indent="0" algn="l" defTabSz="1087437" rtl="0" fontAlgn="auto" latinLnBrk="0" hangingPunct="0">
          <a:lnSpc>
            <a:spcPct val="12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6ABA9C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10709" tIns="110709" rIns="110709" bIns="110709" numCol="1" spcCol="38100" rtlCol="0" anchor="t">
        <a:spAutoFit/>
      </a:bodyPr>
      <a:lstStyle>
        <a:defPPr marL="0" marR="0" indent="0" algn="l" defTabSz="1087437" rtl="0" fontAlgn="auto" latinLnBrk="0" hangingPunct="0">
          <a:lnSpc>
            <a:spcPct val="12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6ABA9C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666</Words>
  <Application>Microsoft Office PowerPoint</Application>
  <PresentationFormat>Niestandardowy</PresentationFormat>
  <Paragraphs>119</Paragraphs>
  <Slides>27</Slides>
  <Notes>3</Notes>
  <HiddenSlides>0</HiddenSlides>
  <MMClips>0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27</vt:i4>
      </vt:variant>
    </vt:vector>
  </HeadingPairs>
  <TitlesOfParts>
    <vt:vector size="37" baseType="lpstr">
      <vt:lpstr>Adagio_Slab</vt:lpstr>
      <vt:lpstr>Adagio_Slab Black</vt:lpstr>
      <vt:lpstr>Adagio_Slab Bold</vt:lpstr>
      <vt:lpstr>Adagio_Slab Light</vt:lpstr>
      <vt:lpstr>Adagio_Slab-SemiBold</vt:lpstr>
      <vt:lpstr>Arial</vt:lpstr>
      <vt:lpstr>Helvetica</vt:lpstr>
      <vt:lpstr>Radikal WUT</vt:lpstr>
      <vt:lpstr>Times New Roman</vt:lpstr>
      <vt:lpstr>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Białkowska Aneta (STUD)</dc:creator>
  <cp:lastModifiedBy>Kaczor Krzysztof 2 (STUD)</cp:lastModifiedBy>
  <cp:revision>5</cp:revision>
  <dcterms:created xsi:type="dcterms:W3CDTF">2019-05-09T19:54:48Z</dcterms:created>
  <dcterms:modified xsi:type="dcterms:W3CDTF">2019-05-18T12:51:18Z</dcterms:modified>
</cp:coreProperties>
</file>